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3" r:id="rId2"/>
    <p:sldMasterId id="2147483728" r:id="rId3"/>
    <p:sldMasterId id="2147483743" r:id="rId4"/>
  </p:sldMasterIdLst>
  <p:notesMasterIdLst>
    <p:notesMasterId r:id="rId30"/>
  </p:notesMasterIdLst>
  <p:sldIdLst>
    <p:sldId id="305" r:id="rId5"/>
    <p:sldId id="295" r:id="rId6"/>
    <p:sldId id="315" r:id="rId7"/>
    <p:sldId id="316" r:id="rId8"/>
    <p:sldId id="273" r:id="rId9"/>
    <p:sldId id="274" r:id="rId10"/>
    <p:sldId id="275" r:id="rId11"/>
    <p:sldId id="296" r:id="rId12"/>
    <p:sldId id="319" r:id="rId13"/>
    <p:sldId id="276" r:id="rId14"/>
    <p:sldId id="321" r:id="rId15"/>
    <p:sldId id="277" r:id="rId16"/>
    <p:sldId id="278" r:id="rId17"/>
    <p:sldId id="306" r:id="rId18"/>
    <p:sldId id="280" r:id="rId19"/>
    <p:sldId id="290" r:id="rId20"/>
    <p:sldId id="292" r:id="rId21"/>
    <p:sldId id="291" r:id="rId22"/>
    <p:sldId id="285" r:id="rId23"/>
    <p:sldId id="318" r:id="rId24"/>
    <p:sldId id="283" r:id="rId25"/>
    <p:sldId id="317" r:id="rId26"/>
    <p:sldId id="313" r:id="rId27"/>
    <p:sldId id="314" r:id="rId28"/>
    <p:sldId id="307" r:id="rId29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0066"/>
    <a:srgbClr val="2929FF"/>
    <a:srgbClr val="66CCFF"/>
    <a:srgbClr val="944BFF"/>
    <a:srgbClr val="CC3300"/>
    <a:srgbClr val="000000"/>
    <a:srgbClr val="99CCFF"/>
    <a:srgbClr val="6F0DFF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980" autoAdjust="0"/>
  </p:normalViewPr>
  <p:slideViewPr>
    <p:cSldViewPr>
      <p:cViewPr varScale="1">
        <p:scale>
          <a:sx n="93" d="100"/>
          <a:sy n="93" d="100"/>
        </p:scale>
        <p:origin x="-1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Construction-to-GDP ratio</c:v>
                </c:pt>
              </c:strCache>
            </c:strRef>
          </c:tx>
          <c:spPr>
            <a:solidFill>
              <a:srgbClr val="2929FF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F2011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5.1</c:v>
                </c:pt>
                <c:pt idx="1">
                  <c:v>5.8</c:v>
                </c:pt>
                <c:pt idx="2" formatCode="0.0">
                  <c:v>6.0</c:v>
                </c:pt>
                <c:pt idx="3">
                  <c:v>6.5</c:v>
                </c:pt>
                <c:pt idx="4">
                  <c:v>7.5</c:v>
                </c:pt>
                <c:pt idx="5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791064"/>
        <c:axId val="67877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F2011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0.048</c:v>
                </c:pt>
                <c:pt idx="1">
                  <c:v>0.05</c:v>
                </c:pt>
                <c:pt idx="2">
                  <c:v>0.051</c:v>
                </c:pt>
                <c:pt idx="3">
                  <c:v>0.054</c:v>
                </c:pt>
                <c:pt idx="4">
                  <c:v>0.058</c:v>
                </c:pt>
                <c:pt idx="5">
                  <c:v>0.055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784"/>
        <c:axId val="6674552"/>
      </c:lineChart>
      <c:catAx>
        <c:axId val="691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674552"/>
        <c:crosses val="autoZero"/>
        <c:auto val="1"/>
        <c:lblAlgn val="ctr"/>
        <c:lblOffset val="100"/>
        <c:noMultiLvlLbl val="0"/>
      </c:catAx>
      <c:valAx>
        <c:axId val="667455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10000">
            <a:noFill/>
          </a:ln>
        </c:spPr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917784"/>
        <c:crosses val="autoZero"/>
        <c:crossBetween val="between"/>
      </c:valAx>
      <c:valAx>
        <c:axId val="67877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791064"/>
        <c:crosses val="max"/>
        <c:crossBetween val="between"/>
      </c:valAx>
      <c:catAx>
        <c:axId val="6791064"/>
        <c:scaling>
          <c:orientation val="minMax"/>
        </c:scaling>
        <c:delete val="1"/>
        <c:axPos val="b"/>
        <c:majorTickMark val="out"/>
        <c:minorTickMark val="none"/>
        <c:tickLblPos val="nextTo"/>
        <c:crossAx val="678773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b="1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979200180623"/>
          <c:y val="0.0699625661546405"/>
          <c:w val="0.815219700478617"/>
          <c:h val="0.5708547103863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Required Additional Capacity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2200.0</c:v>
                </c:pt>
                <c:pt idx="1">
                  <c:v>550.0</c:v>
                </c:pt>
                <c:pt idx="2">
                  <c:v>850.0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Committed Capacity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0">
                  <c:v>999.0</c:v>
                </c:pt>
                <c:pt idx="1">
                  <c:v>232.0</c:v>
                </c:pt>
                <c:pt idx="2">
                  <c:v>286.0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Capacity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Sheet1!$D$2:$D$4</c:f>
              <c:numCache>
                <c:formatCode>_(* #,##0_);_(* \(#,##0\);_(* "-"??_);_(@_)</c:formatCode>
                <c:ptCount val="3"/>
                <c:pt idx="0">
                  <c:v>112332.0</c:v>
                </c:pt>
                <c:pt idx="1">
                  <c:v>20268.0</c:v>
                </c:pt>
                <c:pt idx="2">
                  <c:v>18287.0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Required Reserve Margin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Sheet1!$E$2:$E$4</c:f>
              <c:numCache>
                <c:formatCode>_(* #,##0_);_(* \(#,##0\);_(* "-"??_);_(@_)</c:formatCode>
                <c:ptCount val="3"/>
                <c:pt idx="0">
                  <c:v>22604.0</c:v>
                </c:pt>
                <c:pt idx="1">
                  <c:v>2704.0</c:v>
                </c:pt>
                <c:pt idx="2">
                  <c:v>2821.0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Peak Demand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Sheet1!$F$2:$F$4</c:f>
              <c:numCache>
                <c:formatCode>_(* #,##0_);_(* \(#,##0\);_(* "-"??_);_(@_)</c:formatCode>
                <c:ptCount val="3"/>
                <c:pt idx="0">
                  <c:v>91588.0</c:v>
                </c:pt>
                <c:pt idx="1">
                  <c:v>17596.0</c:v>
                </c:pt>
                <c:pt idx="2">
                  <c:v>18047.0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42692344"/>
        <c:axId val="642695352"/>
        <c:axId val="0"/>
      </c:bar3DChart>
      <c:catAx>
        <c:axId val="642692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42695352"/>
        <c:crosses val="autoZero"/>
        <c:auto val="1"/>
        <c:lblAlgn val="ctr"/>
        <c:lblOffset val="100"/>
        <c:noMultiLvlLbl val="0"/>
      </c:catAx>
      <c:valAx>
        <c:axId val="6426953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42692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204993783671778"/>
          <c:y val="0.835580391683274"/>
          <c:w val="0.947002348390662"/>
          <c:h val="0.134364998240528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979200180623"/>
          <c:y val="0.0699625661546405"/>
          <c:w val="0.815219700478617"/>
          <c:h val="0.577329833770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Required Additional Capacity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7950.0</c:v>
                </c:pt>
                <c:pt idx="1">
                  <c:v>1450.0</c:v>
                </c:pt>
                <c:pt idx="2">
                  <c:v>1100.0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Committed Capacity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Capacity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Sheet1!$D$2:$D$4</c:f>
              <c:numCache>
                <c:formatCode>_(* #,##0_);_(* \(#,##0\);_(* "-"??_);_(@_)</c:formatCode>
                <c:ptCount val="3"/>
                <c:pt idx="0">
                  <c:v>114620.0</c:v>
                </c:pt>
                <c:pt idx="1">
                  <c:v>20560.0</c:v>
                </c:pt>
                <c:pt idx="2">
                  <c:v>19430.0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Required Reserve Margin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Sheet1!$E$2:$E$4</c:f>
              <c:numCache>
                <c:formatCode>_(* #,##0_);_(* \(#,##0\);_(* "-"??_);_(@_)</c:formatCode>
                <c:ptCount val="3"/>
                <c:pt idx="0">
                  <c:v>18867.0</c:v>
                </c:pt>
                <c:pt idx="1">
                  <c:v>3075.0</c:v>
                </c:pt>
                <c:pt idx="2">
                  <c:v>3208.0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Peak Demand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Luzon</c:v>
                </c:pt>
                <c:pt idx="1">
                  <c:v>Visayas</c:v>
                </c:pt>
                <c:pt idx="2">
                  <c:v>Mindanao</c:v>
                </c:pt>
              </c:strCache>
            </c:strRef>
          </c:cat>
          <c:val>
            <c:numRef>
              <c:f>Sheet1!$F$2:$F$4</c:f>
              <c:numCache>
                <c:formatCode>_(* #,##0_);_(* \(#,##0\);_(* "-"??_);_(@_)</c:formatCode>
                <c:ptCount val="3"/>
                <c:pt idx="0">
                  <c:v>148226.0</c:v>
                </c:pt>
                <c:pt idx="1">
                  <c:v>26926.0</c:v>
                </c:pt>
                <c:pt idx="2">
                  <c:v>27724.0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42551304"/>
        <c:axId val="642731784"/>
        <c:axId val="0"/>
      </c:bar3DChart>
      <c:catAx>
        <c:axId val="642551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42731784"/>
        <c:crosses val="autoZero"/>
        <c:auto val="1"/>
        <c:lblAlgn val="ctr"/>
        <c:lblOffset val="100"/>
        <c:noMultiLvlLbl val="0"/>
      </c:catAx>
      <c:valAx>
        <c:axId val="642731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42551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30585766329953"/>
          <c:y val="0.798232429279673"/>
          <c:w val="0.916385923448234"/>
          <c:h val="0.171712744240303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Terms of Size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Large Contractors  (AAA &amp; AA)</c:v>
                </c:pt>
                <c:pt idx="1">
                  <c:v>Medium sized Contractors (A&amp;B)</c:v>
                </c:pt>
                <c:pt idx="2">
                  <c:v>Small Contractors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0.064</c:v>
                </c:pt>
                <c:pt idx="1">
                  <c:v>0.366</c:v>
                </c:pt>
                <c:pt idx="2">
                  <c:v>0.57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Classification</c:v>
                </c:pt>
              </c:strCache>
            </c:strRef>
          </c:tx>
          <c:dLbls>
            <c:dLbl>
              <c:idx val="2"/>
              <c:layout>
                <c:manualLayout>
                  <c:x val="-0.0288461538461538"/>
                  <c:y val="-0.01984126984126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0641025641026"/>
                  <c:y val="-0.01190476190476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General Engineering </c:v>
                </c:pt>
                <c:pt idx="1">
                  <c:v>General Building</c:v>
                </c:pt>
                <c:pt idx="2">
                  <c:v>Trade</c:v>
                </c:pt>
                <c:pt idx="3">
                  <c:v>Specialty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0.599</c:v>
                </c:pt>
                <c:pt idx="1">
                  <c:v>0.314</c:v>
                </c:pt>
                <c:pt idx="2">
                  <c:v>0.038</c:v>
                </c:pt>
                <c:pt idx="3">
                  <c:v>0.049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21 Foreign </a:t>
            </a:r>
            <a:r>
              <a:rPr lang="en-US" dirty="0"/>
              <a:t>Contractors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Foreign Contractors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Japan</c:v>
                </c:pt>
                <c:pt idx="1">
                  <c:v>China</c:v>
                </c:pt>
                <c:pt idx="2">
                  <c:v>Korean</c:v>
                </c:pt>
                <c:pt idx="3">
                  <c:v>Thai</c:v>
                </c:pt>
                <c:pt idx="4">
                  <c:v>Austrian</c:v>
                </c:pt>
                <c:pt idx="5">
                  <c:v>Malaysian</c:v>
                </c:pt>
                <c:pt idx="6">
                  <c:v>Australian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10.0</c:v>
                </c:pt>
                <c:pt idx="1">
                  <c:v>4.0</c:v>
                </c:pt>
                <c:pt idx="2">
                  <c:v>3.0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Jan-Apr 2010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Socialized </c:v>
                </c:pt>
                <c:pt idx="1">
                  <c:v>Low cost</c:v>
                </c:pt>
                <c:pt idx="2">
                  <c:v>Mid Income</c:v>
                </c:pt>
                <c:pt idx="3">
                  <c:v>High Rise Condo</c:v>
                </c:pt>
                <c:pt idx="4">
                  <c:v>Commercial &amp; Others 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14967.0</c:v>
                </c:pt>
                <c:pt idx="1">
                  <c:v>19746.0</c:v>
                </c:pt>
                <c:pt idx="2">
                  <c:v>11958.0</c:v>
                </c:pt>
                <c:pt idx="3">
                  <c:v>11283.0</c:v>
                </c:pt>
                <c:pt idx="4">
                  <c:v>876.0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Jan-Apr 2011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Socialized </c:v>
                </c:pt>
                <c:pt idx="1">
                  <c:v>Low cost</c:v>
                </c:pt>
                <c:pt idx="2">
                  <c:v>Mid Income</c:v>
                </c:pt>
                <c:pt idx="3">
                  <c:v>High Rise Condo</c:v>
                </c:pt>
                <c:pt idx="4">
                  <c:v>Commercial &amp; Others 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9823.0</c:v>
                </c:pt>
                <c:pt idx="1">
                  <c:v>14336.0</c:v>
                </c:pt>
                <c:pt idx="2">
                  <c:v>10539.0</c:v>
                </c:pt>
                <c:pt idx="3">
                  <c:v>20698.0</c:v>
                </c:pt>
                <c:pt idx="4">
                  <c:v>658.0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592"/>
        <c:axId val="656885944"/>
      </c:barChart>
      <c:catAx>
        <c:axId val="3203592"/>
        <c:scaling>
          <c:orientation val="minMax"/>
        </c:scaling>
        <c:delete val="0"/>
        <c:axPos val="b"/>
        <c:majorTickMark val="out"/>
        <c:minorTickMark val="none"/>
        <c:tickLblPos val="nextTo"/>
        <c:crossAx val="656885944"/>
        <c:crosses val="autoZero"/>
        <c:auto val="1"/>
        <c:lblAlgn val="ctr"/>
        <c:lblOffset val="100"/>
        <c:noMultiLvlLbl val="0"/>
      </c:catAx>
      <c:valAx>
        <c:axId val="65688594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203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419961922333"/>
          <c:y val="0.122052217145166"/>
          <c:w val="0.816006961444364"/>
          <c:h val="0.79682981084655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2"/>
            <c:bubble3D val="0"/>
            <c:explosion val="12"/>
            <c:spPr>
              <a:solidFill>
                <a:srgbClr val="92D050"/>
              </a:solidFill>
            </c:spPr>
          </c:dPt>
          <c:dPt>
            <c:idx val="3"/>
            <c:bubble3D val="0"/>
            <c:explosion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explosion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0274261811023622"/>
                  <c:y val="-0.0805256675317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19191422094966"/>
                  <c:y val="0.05642897989706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546807891911238"/>
                  <c:y val="0.0308019179166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0900704696043658"/>
                  <c:y val="0.01124308992938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794011163339338"/>
                  <c:y val="-0.0468482462419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72307121352624"/>
                  <c:y val="-0.001084228107850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Coal</c:v>
                </c:pt>
                <c:pt idx="1">
                  <c:v>Oil</c:v>
                </c:pt>
                <c:pt idx="2">
                  <c:v>Natural Gas</c:v>
                </c:pt>
                <c:pt idx="3">
                  <c:v>Geothermal</c:v>
                </c:pt>
                <c:pt idx="4">
                  <c:v>Hydro</c:v>
                </c:pt>
                <c:pt idx="5">
                  <c:v>Wind</c:v>
                </c:pt>
                <c:pt idx="6">
                  <c:v> Solar</c:v>
                </c:pt>
                <c:pt idx="7">
                  <c:v>Biomass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0.34</c:v>
                </c:pt>
                <c:pt idx="1">
                  <c:v>0.1</c:v>
                </c:pt>
                <c:pt idx="2">
                  <c:v>0.29</c:v>
                </c:pt>
                <c:pt idx="3">
                  <c:v>0.15</c:v>
                </c:pt>
                <c:pt idx="4">
                  <c:v>0.12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01075600844012"/>
          <c:y val="0.0764663903236659"/>
          <c:w val="0.866970562503217"/>
          <c:h val="0.84655980374273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2"/>
            <c:bubble3D val="0"/>
            <c:explosion val="12"/>
            <c:spPr>
              <a:solidFill>
                <a:srgbClr val="92D050"/>
              </a:solidFill>
            </c:spPr>
          </c:dPt>
          <c:dPt>
            <c:idx val="3"/>
            <c:bubble3D val="0"/>
            <c:explosion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explosion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0274261811023622"/>
                  <c:y val="-0.0805256675317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19191422094966"/>
                  <c:y val="0.05642897989706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06788122072976"/>
                  <c:y val="0.02251359009107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99346405228758"/>
                  <c:y val="-0.100649720399315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1688796253409"/>
                  <c:y val="-0.07585749159174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3347485976018"/>
                  <c:y val="-0.01406993329197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5268642890227"/>
                  <c:y val="-0.06379992618816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72307121352624"/>
                  <c:y val="-0.001084228107850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Coal</c:v>
                </c:pt>
                <c:pt idx="1">
                  <c:v>Oil</c:v>
                </c:pt>
                <c:pt idx="2">
                  <c:v>Natural Gas</c:v>
                </c:pt>
                <c:pt idx="3">
                  <c:v>Geothermal</c:v>
                </c:pt>
                <c:pt idx="4">
                  <c:v>Hydro</c:v>
                </c:pt>
                <c:pt idx="5">
                  <c:v>Wind</c:v>
                </c:pt>
                <c:pt idx="6">
                  <c:v> Solar</c:v>
                </c:pt>
                <c:pt idx="7">
                  <c:v>Biomass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0.2975</c:v>
                </c:pt>
                <c:pt idx="1">
                  <c:v>0.1952</c:v>
                </c:pt>
                <c:pt idx="2">
                  <c:v>0.1749</c:v>
                </c:pt>
                <c:pt idx="3">
                  <c:v>0.1202</c:v>
                </c:pt>
                <c:pt idx="4">
                  <c:v>0.2078</c:v>
                </c:pt>
                <c:pt idx="5">
                  <c:v>0.002</c:v>
                </c:pt>
                <c:pt idx="6">
                  <c:v>0.0001</c:v>
                </c:pt>
                <c:pt idx="7">
                  <c:v>0.0024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39636766733624"/>
          <c:y val="0.0764664757814364"/>
          <c:w val="0.889846406378239"/>
          <c:h val="0.8672806012884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2"/>
            <c:bubble3D val="0"/>
            <c:explosion val="12"/>
            <c:spPr>
              <a:solidFill>
                <a:srgbClr val="92D050"/>
              </a:solidFill>
            </c:spPr>
          </c:dPt>
          <c:dPt>
            <c:idx val="3"/>
            <c:bubble3D val="0"/>
            <c:explosion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explosion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0274261811023622"/>
                  <c:y val="-0.0805256675317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19191422094966"/>
                  <c:y val="0.05642897989706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546807891911238"/>
                  <c:y val="0.0308019179166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0326709037098191"/>
                  <c:y val="-0.07164018134096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794011163339338"/>
                  <c:y val="-0.0468482462419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287142198695296"/>
                  <c:y val="-0.05757575757575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72307121352624"/>
                  <c:y val="-0.001084228107850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Coal</c:v>
                </c:pt>
                <c:pt idx="1">
                  <c:v>Oil</c:v>
                </c:pt>
                <c:pt idx="2">
                  <c:v>Natural Gas</c:v>
                </c:pt>
                <c:pt idx="3">
                  <c:v>Geothermal</c:v>
                </c:pt>
                <c:pt idx="4">
                  <c:v>Hydro</c:v>
                </c:pt>
                <c:pt idx="5">
                  <c:v>Wind</c:v>
                </c:pt>
                <c:pt idx="6">
                  <c:v> Solar</c:v>
                </c:pt>
                <c:pt idx="7">
                  <c:v>Biomass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0.34</c:v>
                </c:pt>
                <c:pt idx="1">
                  <c:v>0.1</c:v>
                </c:pt>
                <c:pt idx="2">
                  <c:v>0.29</c:v>
                </c:pt>
                <c:pt idx="3">
                  <c:v>0.15</c:v>
                </c:pt>
                <c:pt idx="4">
                  <c:v>0.12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66CCF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Non-NPC</c:v>
                </c:pt>
                <c:pt idx="1">
                  <c:v>NPC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BC0E0-A3DD-B141-855B-FF07EE4725D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C27B4E-4166-8F45-8F71-99BE8B06CDF7}">
      <dgm:prSet phldrT="[Text]"/>
      <dgm:spPr/>
      <dgm:t>
        <a:bodyPr/>
        <a:lstStyle/>
        <a:p>
          <a:r>
            <a:rPr lang="en-US" dirty="0" smtClean="0"/>
            <a:t>TOLL ROADS</a:t>
          </a:r>
          <a:endParaRPr lang="en-US" dirty="0"/>
        </a:p>
      </dgm:t>
    </dgm:pt>
    <dgm:pt modelId="{A4D66FBB-723E-364F-BE93-C63C557BFF53}" type="parTrans" cxnId="{73D08789-7B83-2546-BEDE-8B69C8663586}">
      <dgm:prSet/>
      <dgm:spPr/>
      <dgm:t>
        <a:bodyPr/>
        <a:lstStyle/>
        <a:p>
          <a:endParaRPr lang="en-US"/>
        </a:p>
      </dgm:t>
    </dgm:pt>
    <dgm:pt modelId="{A0C450B6-7ED1-A449-B992-DE5E5255C1F6}" type="sibTrans" cxnId="{73D08789-7B83-2546-BEDE-8B69C8663586}">
      <dgm:prSet/>
      <dgm:spPr/>
      <dgm:t>
        <a:bodyPr/>
        <a:lstStyle/>
        <a:p>
          <a:endParaRPr lang="en-US"/>
        </a:p>
      </dgm:t>
    </dgm:pt>
    <dgm:pt modelId="{C66D90C4-9E2B-4043-8D05-F24CF2610535}">
      <dgm:prSet phldrT="[Text]"/>
      <dgm:spPr/>
      <dgm:t>
        <a:bodyPr/>
        <a:lstStyle/>
        <a:p>
          <a:r>
            <a:rPr lang="en-US" dirty="0" err="1" smtClean="0"/>
            <a:t>Daang</a:t>
          </a:r>
          <a:r>
            <a:rPr lang="en-US" dirty="0" smtClean="0"/>
            <a:t> </a:t>
          </a:r>
          <a:r>
            <a:rPr lang="en-US" dirty="0" err="1" smtClean="0"/>
            <a:t>Hari</a:t>
          </a:r>
          <a:r>
            <a:rPr lang="en-US" dirty="0" smtClean="0"/>
            <a:t>- </a:t>
          </a:r>
          <a:r>
            <a:rPr lang="en-US" dirty="0" err="1" smtClean="0"/>
            <a:t>Slex</a:t>
          </a:r>
          <a:r>
            <a:rPr lang="en-US" dirty="0" smtClean="0"/>
            <a:t> Link (ongoing)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$36M</a:t>
          </a:r>
          <a:endParaRPr lang="en-US" dirty="0">
            <a:solidFill>
              <a:srgbClr val="FF0000"/>
            </a:solidFill>
          </a:endParaRPr>
        </a:p>
      </dgm:t>
    </dgm:pt>
    <dgm:pt modelId="{B02C978E-5EC5-F44C-939D-3F18D5DC4B0B}" type="parTrans" cxnId="{D498A96A-6AC6-3F43-817B-9937338717B9}">
      <dgm:prSet/>
      <dgm:spPr/>
      <dgm:t>
        <a:bodyPr/>
        <a:lstStyle/>
        <a:p>
          <a:endParaRPr lang="en-US"/>
        </a:p>
      </dgm:t>
    </dgm:pt>
    <dgm:pt modelId="{77B909C9-C28E-7742-B7C5-F5C893E26A9D}" type="sibTrans" cxnId="{D498A96A-6AC6-3F43-817B-9937338717B9}">
      <dgm:prSet/>
      <dgm:spPr/>
      <dgm:t>
        <a:bodyPr/>
        <a:lstStyle/>
        <a:p>
          <a:endParaRPr lang="en-US"/>
        </a:p>
      </dgm:t>
    </dgm:pt>
    <dgm:pt modelId="{B72FE77D-601F-3049-9CDC-79BA7F4D365B}">
      <dgm:prSet phldrT="[Text]"/>
      <dgm:spPr/>
      <dgm:t>
        <a:bodyPr/>
        <a:lstStyle/>
        <a:p>
          <a:r>
            <a:rPr lang="en-US" dirty="0" smtClean="0"/>
            <a:t>LIGHT RAIL</a:t>
          </a:r>
          <a:endParaRPr lang="en-US" dirty="0"/>
        </a:p>
      </dgm:t>
    </dgm:pt>
    <dgm:pt modelId="{5457385C-9383-7643-B4CD-B7F661B7DBC6}" type="parTrans" cxnId="{B28381CA-5B4D-104A-829B-0F81BF830AC9}">
      <dgm:prSet/>
      <dgm:spPr/>
      <dgm:t>
        <a:bodyPr/>
        <a:lstStyle/>
        <a:p>
          <a:endParaRPr lang="en-US"/>
        </a:p>
      </dgm:t>
    </dgm:pt>
    <dgm:pt modelId="{C30B30E4-9D77-984C-9233-2ED5E6296F72}" type="sibTrans" cxnId="{B28381CA-5B4D-104A-829B-0F81BF830AC9}">
      <dgm:prSet/>
      <dgm:spPr/>
      <dgm:t>
        <a:bodyPr/>
        <a:lstStyle/>
        <a:p>
          <a:endParaRPr lang="en-US"/>
        </a:p>
      </dgm:t>
    </dgm:pt>
    <dgm:pt modelId="{7CA761FD-578F-6B44-B8A7-0D6E764021A6}">
      <dgm:prSet phldrT="[Text]"/>
      <dgm:spPr/>
      <dgm:t>
        <a:bodyPr/>
        <a:lstStyle/>
        <a:p>
          <a:r>
            <a:rPr lang="en-US" dirty="0" smtClean="0"/>
            <a:t>LRT 1 South Extension                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$1.5B</a:t>
          </a:r>
          <a:endParaRPr lang="en-US" dirty="0">
            <a:solidFill>
              <a:srgbClr val="FF0000"/>
            </a:solidFill>
          </a:endParaRPr>
        </a:p>
      </dgm:t>
    </dgm:pt>
    <dgm:pt modelId="{50406744-2C45-1C41-813C-3C41D0C7EE9B}" type="parTrans" cxnId="{D82A3876-E644-4C4E-BAE7-51AFFDE477CB}">
      <dgm:prSet/>
      <dgm:spPr/>
      <dgm:t>
        <a:bodyPr/>
        <a:lstStyle/>
        <a:p>
          <a:endParaRPr lang="en-US"/>
        </a:p>
      </dgm:t>
    </dgm:pt>
    <dgm:pt modelId="{04F3741B-9BAA-6744-8280-7E1B77CA80CA}" type="sibTrans" cxnId="{D82A3876-E644-4C4E-BAE7-51AFFDE477CB}">
      <dgm:prSet/>
      <dgm:spPr/>
      <dgm:t>
        <a:bodyPr/>
        <a:lstStyle/>
        <a:p>
          <a:endParaRPr lang="en-US"/>
        </a:p>
      </dgm:t>
    </dgm:pt>
    <dgm:pt modelId="{8D859887-B815-6C40-B9A9-8C70029CBACF}">
      <dgm:prSet phldrT="[Text]"/>
      <dgm:spPr/>
      <dgm:t>
        <a:bodyPr/>
        <a:lstStyle/>
        <a:p>
          <a:r>
            <a:rPr lang="en-US" dirty="0" smtClean="0"/>
            <a:t>Cavite-Laguna (North-South) Expressway                              </a:t>
          </a:r>
          <a:r>
            <a:rPr lang="en-US" dirty="0" smtClean="0">
              <a:solidFill>
                <a:srgbClr val="FF0000"/>
              </a:solidFill>
            </a:rPr>
            <a:t>$233M</a:t>
          </a:r>
          <a:endParaRPr lang="en-US" dirty="0">
            <a:solidFill>
              <a:srgbClr val="FF0000"/>
            </a:solidFill>
          </a:endParaRPr>
        </a:p>
      </dgm:t>
    </dgm:pt>
    <dgm:pt modelId="{36B0D399-26CD-E84D-91BD-245712A5F2A6}" type="parTrans" cxnId="{19B6772D-6E58-8F41-9661-BF6090919BB5}">
      <dgm:prSet/>
      <dgm:spPr/>
      <dgm:t>
        <a:bodyPr/>
        <a:lstStyle/>
        <a:p>
          <a:endParaRPr lang="en-US"/>
        </a:p>
      </dgm:t>
    </dgm:pt>
    <dgm:pt modelId="{2A18ACD3-5AFE-9D48-9D04-B8E6BA040F30}" type="sibTrans" cxnId="{19B6772D-6E58-8F41-9661-BF6090919BB5}">
      <dgm:prSet/>
      <dgm:spPr/>
      <dgm:t>
        <a:bodyPr/>
        <a:lstStyle/>
        <a:p>
          <a:endParaRPr lang="en-US"/>
        </a:p>
      </dgm:t>
    </dgm:pt>
    <dgm:pt modelId="{A9252B54-74DE-CB4C-84C5-E3F854E08F30}">
      <dgm:prSet phldrT="[Text]"/>
      <dgm:spPr/>
      <dgm:t>
        <a:bodyPr/>
        <a:lstStyle/>
        <a:p>
          <a:r>
            <a:rPr lang="en-US" dirty="0" smtClean="0"/>
            <a:t>NLEX-SLEX Connector               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$477M</a:t>
          </a:r>
          <a:endParaRPr lang="en-US" dirty="0">
            <a:solidFill>
              <a:srgbClr val="FF0000"/>
            </a:solidFill>
          </a:endParaRPr>
        </a:p>
      </dgm:t>
    </dgm:pt>
    <dgm:pt modelId="{3977E1C6-13C0-AF4D-9B1B-71601656AA07}" type="parTrans" cxnId="{17751E2F-E695-464E-B15F-804826DAB04B}">
      <dgm:prSet/>
      <dgm:spPr/>
      <dgm:t>
        <a:bodyPr/>
        <a:lstStyle/>
        <a:p>
          <a:endParaRPr lang="en-US"/>
        </a:p>
      </dgm:t>
    </dgm:pt>
    <dgm:pt modelId="{328EEBFB-F46D-7540-8504-4D6EEA7A1AD9}" type="sibTrans" cxnId="{17751E2F-E695-464E-B15F-804826DAB04B}">
      <dgm:prSet/>
      <dgm:spPr/>
      <dgm:t>
        <a:bodyPr/>
        <a:lstStyle/>
        <a:p>
          <a:endParaRPr lang="en-US"/>
        </a:p>
      </dgm:t>
    </dgm:pt>
    <dgm:pt modelId="{6858D4CB-E01C-D045-B600-3E5EBD55C5D9}">
      <dgm:prSet phldrT="[Text]"/>
      <dgm:spPr/>
      <dgm:t>
        <a:bodyPr/>
        <a:lstStyle/>
        <a:p>
          <a:r>
            <a:rPr lang="en-US" dirty="0" smtClean="0"/>
            <a:t>LRT Line 2 Phase 2                     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$251M</a:t>
          </a:r>
          <a:endParaRPr lang="en-US" dirty="0">
            <a:solidFill>
              <a:srgbClr val="FF0000"/>
            </a:solidFill>
          </a:endParaRPr>
        </a:p>
      </dgm:t>
    </dgm:pt>
    <dgm:pt modelId="{0DD62AFA-7455-1A47-9601-B823628A0E4B}" type="parTrans" cxnId="{D603B647-7FF3-B448-B287-F4B9F6AEE3C6}">
      <dgm:prSet/>
      <dgm:spPr/>
      <dgm:t>
        <a:bodyPr/>
        <a:lstStyle/>
        <a:p>
          <a:endParaRPr lang="en-US"/>
        </a:p>
      </dgm:t>
    </dgm:pt>
    <dgm:pt modelId="{AC93B1BA-EA5A-0049-9E55-FAD7DD9D33EB}" type="sibTrans" cxnId="{D603B647-7FF3-B448-B287-F4B9F6AEE3C6}">
      <dgm:prSet/>
      <dgm:spPr/>
      <dgm:t>
        <a:bodyPr/>
        <a:lstStyle/>
        <a:p>
          <a:endParaRPr lang="en-US"/>
        </a:p>
      </dgm:t>
    </dgm:pt>
    <dgm:pt modelId="{A1821A73-7B76-1840-A183-8B5521C5762C}">
      <dgm:prSet phldrT="[Text]"/>
      <dgm:spPr/>
      <dgm:t>
        <a:bodyPr/>
        <a:lstStyle/>
        <a:p>
          <a:r>
            <a:rPr lang="en-US" dirty="0" smtClean="0"/>
            <a:t>TPLEX </a:t>
          </a:r>
          <a:r>
            <a:rPr lang="en-US" dirty="0" err="1" smtClean="0"/>
            <a:t>Tarlac</a:t>
          </a:r>
          <a:r>
            <a:rPr lang="en-US" dirty="0" smtClean="0"/>
            <a:t>-La Union (ongoing)                                             </a:t>
          </a:r>
          <a:r>
            <a:rPr lang="en-US" dirty="0" smtClean="0">
              <a:solidFill>
                <a:srgbClr val="FF0000"/>
              </a:solidFill>
            </a:rPr>
            <a:t>$345M</a:t>
          </a:r>
          <a:endParaRPr lang="en-US" dirty="0">
            <a:solidFill>
              <a:srgbClr val="FF0000"/>
            </a:solidFill>
          </a:endParaRPr>
        </a:p>
      </dgm:t>
    </dgm:pt>
    <dgm:pt modelId="{2EE06CDD-CB1E-F646-9358-0397DF0A63D5}" type="parTrans" cxnId="{F35A0B70-4840-6B43-8CD9-967671A21468}">
      <dgm:prSet/>
      <dgm:spPr/>
      <dgm:t>
        <a:bodyPr/>
        <a:lstStyle/>
        <a:p>
          <a:endParaRPr lang="en-US"/>
        </a:p>
      </dgm:t>
    </dgm:pt>
    <dgm:pt modelId="{0F22EC12-6BB7-D74C-957D-B205E8CCB641}" type="sibTrans" cxnId="{F35A0B70-4840-6B43-8CD9-967671A21468}">
      <dgm:prSet/>
      <dgm:spPr/>
      <dgm:t>
        <a:bodyPr/>
        <a:lstStyle/>
        <a:p>
          <a:endParaRPr lang="en-US"/>
        </a:p>
      </dgm:t>
    </dgm:pt>
    <dgm:pt modelId="{70C41861-A22B-1B46-AE45-65169323B38A}">
      <dgm:prSet phldrT="[Text]"/>
      <dgm:spPr/>
      <dgm:t>
        <a:bodyPr/>
        <a:lstStyle/>
        <a:p>
          <a:r>
            <a:rPr lang="en-US" dirty="0" smtClean="0"/>
            <a:t>NAIA Expressway Phase 2        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$235M</a:t>
          </a:r>
          <a:endParaRPr lang="en-US" dirty="0">
            <a:solidFill>
              <a:srgbClr val="FF0000"/>
            </a:solidFill>
          </a:endParaRPr>
        </a:p>
      </dgm:t>
    </dgm:pt>
    <dgm:pt modelId="{60BBEF7D-C8FC-3745-82A6-9F38A4365CFE}" type="parTrans" cxnId="{64828108-8C9A-1A43-A325-8F236A07F514}">
      <dgm:prSet/>
      <dgm:spPr/>
      <dgm:t>
        <a:bodyPr/>
        <a:lstStyle/>
        <a:p>
          <a:endParaRPr lang="en-US"/>
        </a:p>
      </dgm:t>
    </dgm:pt>
    <dgm:pt modelId="{4B1460AB-9ADF-C940-84FC-BFC2AADD9927}" type="sibTrans" cxnId="{64828108-8C9A-1A43-A325-8F236A07F514}">
      <dgm:prSet/>
      <dgm:spPr/>
      <dgm:t>
        <a:bodyPr/>
        <a:lstStyle/>
        <a:p>
          <a:endParaRPr lang="en-US"/>
        </a:p>
      </dgm:t>
    </dgm:pt>
    <dgm:pt modelId="{A49A9C16-DDA8-134E-B4D8-8D6849DD52C9}" type="pres">
      <dgm:prSet presAssocID="{670BC0E0-A3DD-B141-855B-FF07EE4725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BF03D-EA58-6F49-BA2F-BD8451B23BA8}" type="pres">
      <dgm:prSet presAssocID="{9FC27B4E-4166-8F45-8F71-99BE8B06CDF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9A088-919A-E943-8A34-7B478E5110B4}" type="pres">
      <dgm:prSet presAssocID="{9FC27B4E-4166-8F45-8F71-99BE8B06CDF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8C99E-410B-5B47-998C-51123E385F97}" type="pres">
      <dgm:prSet presAssocID="{B72FE77D-601F-3049-9CDC-79BA7F4D36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F9167-590E-1741-95C3-EB4D8CE39740}" type="pres">
      <dgm:prSet presAssocID="{B72FE77D-601F-3049-9CDC-79BA7F4D365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21D48-1907-FB42-B879-7D09987B7C4B}" type="presOf" srcId="{C66D90C4-9E2B-4043-8D05-F24CF2610535}" destId="{DAE9A088-919A-E943-8A34-7B478E5110B4}" srcOrd="0" destOrd="1" presId="urn:microsoft.com/office/officeart/2005/8/layout/vList2"/>
    <dgm:cxn modelId="{985C1017-7CED-074D-8E8B-BB11FF59387F}" type="presOf" srcId="{6858D4CB-E01C-D045-B600-3E5EBD55C5D9}" destId="{865F9167-590E-1741-95C3-EB4D8CE39740}" srcOrd="0" destOrd="1" presId="urn:microsoft.com/office/officeart/2005/8/layout/vList2"/>
    <dgm:cxn modelId="{C4374C85-76A3-264D-B898-EF05B5C726A8}" type="presOf" srcId="{7CA761FD-578F-6B44-B8A7-0D6E764021A6}" destId="{865F9167-590E-1741-95C3-EB4D8CE39740}" srcOrd="0" destOrd="0" presId="urn:microsoft.com/office/officeart/2005/8/layout/vList2"/>
    <dgm:cxn modelId="{F35A0B70-4840-6B43-8CD9-967671A21468}" srcId="{9FC27B4E-4166-8F45-8F71-99BE8B06CDF7}" destId="{A1821A73-7B76-1840-A183-8B5521C5762C}" srcOrd="0" destOrd="0" parTransId="{2EE06CDD-CB1E-F646-9358-0397DF0A63D5}" sibTransId="{0F22EC12-6BB7-D74C-957D-B205E8CCB641}"/>
    <dgm:cxn modelId="{17751E2F-E695-464E-B15F-804826DAB04B}" srcId="{9FC27B4E-4166-8F45-8F71-99BE8B06CDF7}" destId="{A9252B54-74DE-CB4C-84C5-E3F854E08F30}" srcOrd="4" destOrd="0" parTransId="{3977E1C6-13C0-AF4D-9B1B-71601656AA07}" sibTransId="{328EEBFB-F46D-7540-8504-4D6EEA7A1AD9}"/>
    <dgm:cxn modelId="{D498A96A-6AC6-3F43-817B-9937338717B9}" srcId="{9FC27B4E-4166-8F45-8F71-99BE8B06CDF7}" destId="{C66D90C4-9E2B-4043-8D05-F24CF2610535}" srcOrd="1" destOrd="0" parTransId="{B02C978E-5EC5-F44C-939D-3F18D5DC4B0B}" sibTransId="{77B909C9-C28E-7742-B7C5-F5C893E26A9D}"/>
    <dgm:cxn modelId="{1D83CD30-09DE-D743-95D8-805386A9BDE1}" type="presOf" srcId="{9FC27B4E-4166-8F45-8F71-99BE8B06CDF7}" destId="{CC1BF03D-EA58-6F49-BA2F-BD8451B23BA8}" srcOrd="0" destOrd="0" presId="urn:microsoft.com/office/officeart/2005/8/layout/vList2"/>
    <dgm:cxn modelId="{90B00D44-B536-EE42-9D2C-F54C6CFC7F78}" type="presOf" srcId="{70C41861-A22B-1B46-AE45-65169323B38A}" destId="{DAE9A088-919A-E943-8A34-7B478E5110B4}" srcOrd="0" destOrd="2" presId="urn:microsoft.com/office/officeart/2005/8/layout/vList2"/>
    <dgm:cxn modelId="{8A5EA9BC-88BE-D247-8284-BACE319CED50}" type="presOf" srcId="{A9252B54-74DE-CB4C-84C5-E3F854E08F30}" destId="{DAE9A088-919A-E943-8A34-7B478E5110B4}" srcOrd="0" destOrd="4" presId="urn:microsoft.com/office/officeart/2005/8/layout/vList2"/>
    <dgm:cxn modelId="{F9C08B97-04B2-404D-9BC7-EDD94C255E26}" type="presOf" srcId="{B72FE77D-601F-3049-9CDC-79BA7F4D365B}" destId="{36D8C99E-410B-5B47-998C-51123E385F97}" srcOrd="0" destOrd="0" presId="urn:microsoft.com/office/officeart/2005/8/layout/vList2"/>
    <dgm:cxn modelId="{0E061B52-FC10-A845-8CF5-516582D27727}" type="presOf" srcId="{A1821A73-7B76-1840-A183-8B5521C5762C}" destId="{DAE9A088-919A-E943-8A34-7B478E5110B4}" srcOrd="0" destOrd="0" presId="urn:microsoft.com/office/officeart/2005/8/layout/vList2"/>
    <dgm:cxn modelId="{D603B647-7FF3-B448-B287-F4B9F6AEE3C6}" srcId="{B72FE77D-601F-3049-9CDC-79BA7F4D365B}" destId="{6858D4CB-E01C-D045-B600-3E5EBD55C5D9}" srcOrd="1" destOrd="0" parTransId="{0DD62AFA-7455-1A47-9601-B823628A0E4B}" sibTransId="{AC93B1BA-EA5A-0049-9E55-FAD7DD9D33EB}"/>
    <dgm:cxn modelId="{64828108-8C9A-1A43-A325-8F236A07F514}" srcId="{9FC27B4E-4166-8F45-8F71-99BE8B06CDF7}" destId="{70C41861-A22B-1B46-AE45-65169323B38A}" srcOrd="2" destOrd="0" parTransId="{60BBEF7D-C8FC-3745-82A6-9F38A4365CFE}" sibTransId="{4B1460AB-9ADF-C940-84FC-BFC2AADD9927}"/>
    <dgm:cxn modelId="{B28381CA-5B4D-104A-829B-0F81BF830AC9}" srcId="{670BC0E0-A3DD-B141-855B-FF07EE4725D2}" destId="{B72FE77D-601F-3049-9CDC-79BA7F4D365B}" srcOrd="1" destOrd="0" parTransId="{5457385C-9383-7643-B4CD-B7F661B7DBC6}" sibTransId="{C30B30E4-9D77-984C-9233-2ED5E6296F72}"/>
    <dgm:cxn modelId="{19B6772D-6E58-8F41-9661-BF6090919BB5}" srcId="{9FC27B4E-4166-8F45-8F71-99BE8B06CDF7}" destId="{8D859887-B815-6C40-B9A9-8C70029CBACF}" srcOrd="3" destOrd="0" parTransId="{36B0D399-26CD-E84D-91BD-245712A5F2A6}" sibTransId="{2A18ACD3-5AFE-9D48-9D04-B8E6BA040F30}"/>
    <dgm:cxn modelId="{0EE92E26-0669-E941-BAF8-11B8BD1E4D33}" type="presOf" srcId="{8D859887-B815-6C40-B9A9-8C70029CBACF}" destId="{DAE9A088-919A-E943-8A34-7B478E5110B4}" srcOrd="0" destOrd="3" presId="urn:microsoft.com/office/officeart/2005/8/layout/vList2"/>
    <dgm:cxn modelId="{73D08789-7B83-2546-BEDE-8B69C8663586}" srcId="{670BC0E0-A3DD-B141-855B-FF07EE4725D2}" destId="{9FC27B4E-4166-8F45-8F71-99BE8B06CDF7}" srcOrd="0" destOrd="0" parTransId="{A4D66FBB-723E-364F-BE93-C63C557BFF53}" sibTransId="{A0C450B6-7ED1-A449-B992-DE5E5255C1F6}"/>
    <dgm:cxn modelId="{D82A3876-E644-4C4E-BAE7-51AFFDE477CB}" srcId="{B72FE77D-601F-3049-9CDC-79BA7F4D365B}" destId="{7CA761FD-578F-6B44-B8A7-0D6E764021A6}" srcOrd="0" destOrd="0" parTransId="{50406744-2C45-1C41-813C-3C41D0C7EE9B}" sibTransId="{04F3741B-9BAA-6744-8280-7E1B77CA80CA}"/>
    <dgm:cxn modelId="{97721C9E-933A-BC4D-B6EB-F68A2DC6DB01}" type="presOf" srcId="{670BC0E0-A3DD-B141-855B-FF07EE4725D2}" destId="{A49A9C16-DDA8-134E-B4D8-8D6849DD52C9}" srcOrd="0" destOrd="0" presId="urn:microsoft.com/office/officeart/2005/8/layout/vList2"/>
    <dgm:cxn modelId="{CB26F7CC-CD57-F64B-9A90-0C66898CC137}" type="presParOf" srcId="{A49A9C16-DDA8-134E-B4D8-8D6849DD52C9}" destId="{CC1BF03D-EA58-6F49-BA2F-BD8451B23BA8}" srcOrd="0" destOrd="0" presId="urn:microsoft.com/office/officeart/2005/8/layout/vList2"/>
    <dgm:cxn modelId="{A89FF31F-1B15-FB4F-8509-85101450A7FA}" type="presParOf" srcId="{A49A9C16-DDA8-134E-B4D8-8D6849DD52C9}" destId="{DAE9A088-919A-E943-8A34-7B478E5110B4}" srcOrd="1" destOrd="0" presId="urn:microsoft.com/office/officeart/2005/8/layout/vList2"/>
    <dgm:cxn modelId="{2BC5071B-D61E-814E-9CBA-8E18017D58F5}" type="presParOf" srcId="{A49A9C16-DDA8-134E-B4D8-8D6849DD52C9}" destId="{36D8C99E-410B-5B47-998C-51123E385F97}" srcOrd="2" destOrd="0" presId="urn:microsoft.com/office/officeart/2005/8/layout/vList2"/>
    <dgm:cxn modelId="{CD51C042-F357-5943-819F-40F1F786262E}" type="presParOf" srcId="{A49A9C16-DDA8-134E-B4D8-8D6849DD52C9}" destId="{865F9167-590E-1741-95C3-EB4D8CE397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E38C1-2893-B643-BBAE-06F6CBBD8F2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1972E-E573-A848-A48A-0DC77964CBC1}">
      <dgm:prSet phldrT="[Text]"/>
      <dgm:spPr/>
      <dgm:t>
        <a:bodyPr/>
        <a:lstStyle/>
        <a:p>
          <a:r>
            <a:rPr lang="en-US" dirty="0" smtClean="0"/>
            <a:t>AIRPORTS</a:t>
          </a:r>
          <a:endParaRPr lang="en-US" dirty="0"/>
        </a:p>
      </dgm:t>
    </dgm:pt>
    <dgm:pt modelId="{00E07C86-517E-6B47-9B4F-3064ABAF2687}" type="parTrans" cxnId="{11DA46AA-F8D7-B742-8A15-F39215D83C9A}">
      <dgm:prSet/>
      <dgm:spPr/>
      <dgm:t>
        <a:bodyPr/>
        <a:lstStyle/>
        <a:p>
          <a:endParaRPr lang="en-US"/>
        </a:p>
      </dgm:t>
    </dgm:pt>
    <dgm:pt modelId="{0BFA567D-6D55-6F44-BD96-CC48A767B048}" type="sibTrans" cxnId="{11DA46AA-F8D7-B742-8A15-F39215D83C9A}">
      <dgm:prSet/>
      <dgm:spPr/>
      <dgm:t>
        <a:bodyPr/>
        <a:lstStyle/>
        <a:p>
          <a:endParaRPr lang="en-US"/>
        </a:p>
      </dgm:t>
    </dgm:pt>
    <dgm:pt modelId="{79613E2F-2FF2-1B44-862D-833877A8E4E4}">
      <dgm:prSet phldrT="[Text]"/>
      <dgm:spPr/>
      <dgm:t>
        <a:bodyPr/>
        <a:lstStyle/>
        <a:p>
          <a:r>
            <a:rPr lang="en-US" dirty="0" smtClean="0"/>
            <a:t>Bohol Airport                          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$169M</a:t>
          </a:r>
          <a:endParaRPr lang="en-US" dirty="0">
            <a:solidFill>
              <a:srgbClr val="FF0000"/>
            </a:solidFill>
          </a:endParaRPr>
        </a:p>
      </dgm:t>
    </dgm:pt>
    <dgm:pt modelId="{05DFC686-E192-9A49-9CFA-2BFB3F44A1F4}" type="parTrans" cxnId="{896CADB7-5770-4341-9453-9D8C7D83092B}">
      <dgm:prSet/>
      <dgm:spPr/>
      <dgm:t>
        <a:bodyPr/>
        <a:lstStyle/>
        <a:p>
          <a:endParaRPr lang="en-US"/>
        </a:p>
      </dgm:t>
    </dgm:pt>
    <dgm:pt modelId="{E2411CBF-073B-AA4B-AA8F-11217A32164A}" type="sibTrans" cxnId="{896CADB7-5770-4341-9453-9D8C7D83092B}">
      <dgm:prSet/>
      <dgm:spPr/>
      <dgm:t>
        <a:bodyPr/>
        <a:lstStyle/>
        <a:p>
          <a:endParaRPr lang="en-US"/>
        </a:p>
      </dgm:t>
    </dgm:pt>
    <dgm:pt modelId="{57036F7A-4BE0-124F-8214-D148B8AF329E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B48E7595-CE45-644F-87F2-55004D74D20A}" type="parTrans" cxnId="{788CF4BB-A002-F04A-AB10-E4EC38B34B26}">
      <dgm:prSet/>
      <dgm:spPr/>
      <dgm:t>
        <a:bodyPr/>
        <a:lstStyle/>
        <a:p>
          <a:endParaRPr lang="en-US"/>
        </a:p>
      </dgm:t>
    </dgm:pt>
    <dgm:pt modelId="{A9019841-9B5A-BC48-BB5F-9CE7E62B766C}" type="sibTrans" cxnId="{788CF4BB-A002-F04A-AB10-E4EC38B34B26}">
      <dgm:prSet/>
      <dgm:spPr/>
      <dgm:t>
        <a:bodyPr/>
        <a:lstStyle/>
        <a:p>
          <a:endParaRPr lang="en-US"/>
        </a:p>
      </dgm:t>
    </dgm:pt>
    <dgm:pt modelId="{DF3C96CF-7C1E-3F43-8004-8A82438E9ABF}">
      <dgm:prSet phldrT="[Text]"/>
      <dgm:spPr/>
      <dgm:t>
        <a:bodyPr/>
        <a:lstStyle/>
        <a:p>
          <a:r>
            <a:rPr lang="en-US" dirty="0" smtClean="0"/>
            <a:t>School Infrastructure Projects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$233M</a:t>
          </a:r>
          <a:endParaRPr lang="en-US" dirty="0">
            <a:solidFill>
              <a:srgbClr val="FF0000"/>
            </a:solidFill>
          </a:endParaRPr>
        </a:p>
      </dgm:t>
    </dgm:pt>
    <dgm:pt modelId="{0DE53D88-0DBF-9747-950A-54188BEED818}" type="parTrans" cxnId="{AB10EA52-D33A-B94B-BF0F-10EA41B2BC9E}">
      <dgm:prSet/>
      <dgm:spPr/>
      <dgm:t>
        <a:bodyPr/>
        <a:lstStyle/>
        <a:p>
          <a:endParaRPr lang="en-US"/>
        </a:p>
      </dgm:t>
    </dgm:pt>
    <dgm:pt modelId="{DB8AA7DA-A1DE-AC44-9A20-D83A4DFAD43D}" type="sibTrans" cxnId="{AB10EA52-D33A-B94B-BF0F-10EA41B2BC9E}">
      <dgm:prSet/>
      <dgm:spPr/>
      <dgm:t>
        <a:bodyPr/>
        <a:lstStyle/>
        <a:p>
          <a:endParaRPr lang="en-US"/>
        </a:p>
      </dgm:t>
    </dgm:pt>
    <dgm:pt modelId="{74D01001-C068-0442-8C07-8F07B2F0F551}">
      <dgm:prSet/>
      <dgm:spPr/>
      <dgm:t>
        <a:bodyPr/>
        <a:lstStyle/>
        <a:p>
          <a:r>
            <a:rPr lang="en-US" dirty="0" smtClean="0"/>
            <a:t>Puerto </a:t>
          </a:r>
          <a:r>
            <a:rPr lang="en-US" dirty="0" err="1" smtClean="0"/>
            <a:t>Princessa</a:t>
          </a:r>
          <a:r>
            <a:rPr lang="en-US" dirty="0" smtClean="0"/>
            <a:t>                      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$98M</a:t>
          </a:r>
        </a:p>
      </dgm:t>
    </dgm:pt>
    <dgm:pt modelId="{9D2DBC7A-2E60-B14B-9FDE-AD6598E8408B}" type="parTrans" cxnId="{E1870CED-1FBD-CD48-A720-14329A4D6838}">
      <dgm:prSet/>
      <dgm:spPr/>
      <dgm:t>
        <a:bodyPr/>
        <a:lstStyle/>
        <a:p>
          <a:endParaRPr lang="en-US"/>
        </a:p>
      </dgm:t>
    </dgm:pt>
    <dgm:pt modelId="{462DA040-5915-114F-B813-6C2EE404BDE9}" type="sibTrans" cxnId="{E1870CED-1FBD-CD48-A720-14329A4D6838}">
      <dgm:prSet/>
      <dgm:spPr/>
      <dgm:t>
        <a:bodyPr/>
        <a:lstStyle/>
        <a:p>
          <a:endParaRPr lang="en-US"/>
        </a:p>
      </dgm:t>
    </dgm:pt>
    <dgm:pt modelId="{48E4087E-3E54-334D-9587-FDAF12B32ACB}">
      <dgm:prSet/>
      <dgm:spPr/>
      <dgm:t>
        <a:bodyPr/>
        <a:lstStyle/>
        <a:p>
          <a:r>
            <a:rPr lang="en-US" dirty="0" err="1" smtClean="0"/>
            <a:t>Legaspi</a:t>
          </a:r>
          <a:r>
            <a:rPr lang="en-US" dirty="0" smtClean="0"/>
            <a:t> Airport                         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$71M</a:t>
          </a:r>
        </a:p>
      </dgm:t>
    </dgm:pt>
    <dgm:pt modelId="{97552600-8ED0-394E-A2C2-6994D646802E}" type="parTrans" cxnId="{60A862CA-8595-A341-83D6-85EA15DE5645}">
      <dgm:prSet/>
      <dgm:spPr/>
      <dgm:t>
        <a:bodyPr/>
        <a:lstStyle/>
        <a:p>
          <a:endParaRPr lang="en-US"/>
        </a:p>
      </dgm:t>
    </dgm:pt>
    <dgm:pt modelId="{2F670208-2CB2-EB4E-872C-09E63C85F307}" type="sibTrans" cxnId="{60A862CA-8595-A341-83D6-85EA15DE5645}">
      <dgm:prSet/>
      <dgm:spPr/>
      <dgm:t>
        <a:bodyPr/>
        <a:lstStyle/>
        <a:p>
          <a:endParaRPr lang="en-US"/>
        </a:p>
      </dgm:t>
    </dgm:pt>
    <dgm:pt modelId="{BA325791-9DDE-934F-8ADB-1B3A8B9DC78E}">
      <dgm:prSet/>
      <dgm:spPr/>
      <dgm:t>
        <a:bodyPr/>
        <a:lstStyle/>
        <a:p>
          <a:r>
            <a:rPr lang="en-US" dirty="0" smtClean="0"/>
            <a:t>O&amp;M </a:t>
          </a:r>
          <a:r>
            <a:rPr lang="en-US" dirty="0" err="1" smtClean="0"/>
            <a:t>Laguindingan</a:t>
          </a:r>
          <a:r>
            <a:rPr lang="en-US" dirty="0" smtClean="0"/>
            <a:t> Airport                                                      </a:t>
          </a:r>
          <a:r>
            <a:rPr lang="en-US" dirty="0" smtClean="0">
              <a:solidFill>
                <a:srgbClr val="FF0000"/>
              </a:solidFill>
            </a:rPr>
            <a:t>$33M</a:t>
          </a:r>
        </a:p>
      </dgm:t>
    </dgm:pt>
    <dgm:pt modelId="{4AA7C0E3-9553-A644-B696-63B3549ACEC1}" type="parTrans" cxnId="{FD719C3D-1A64-2642-BD06-529367BA5F5D}">
      <dgm:prSet/>
      <dgm:spPr/>
      <dgm:t>
        <a:bodyPr/>
        <a:lstStyle/>
        <a:p>
          <a:endParaRPr lang="en-US"/>
        </a:p>
      </dgm:t>
    </dgm:pt>
    <dgm:pt modelId="{B0DA9CF3-DAC3-1743-BA38-B931425272D6}" type="sibTrans" cxnId="{FD719C3D-1A64-2642-BD06-529367BA5F5D}">
      <dgm:prSet/>
      <dgm:spPr/>
      <dgm:t>
        <a:bodyPr/>
        <a:lstStyle/>
        <a:p>
          <a:endParaRPr lang="en-US"/>
        </a:p>
      </dgm:t>
    </dgm:pt>
    <dgm:pt modelId="{E304E9F0-1BB0-504A-9808-3DFADF56A050}" type="pres">
      <dgm:prSet presAssocID="{2BAE38C1-2893-B643-BBAE-06F6CBBD8F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D67C1-C227-894D-8807-7883AC4D4168}" type="pres">
      <dgm:prSet presAssocID="{3771972E-E573-A848-A48A-0DC77964CBC1}" presName="parentText" presStyleLbl="node1" presStyleIdx="0" presStyleCnt="2" custScaleY="96584" custLinFactNeighborY="5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3F031-6072-A242-8CCF-43EC51D6D199}" type="pres">
      <dgm:prSet presAssocID="{3771972E-E573-A848-A48A-0DC77964CBC1}" presName="childText" presStyleLbl="revTx" presStyleIdx="0" presStyleCnt="2" custScaleY="106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FC982-6496-1246-BB3A-66B8849291CB}" type="pres">
      <dgm:prSet presAssocID="{57036F7A-4BE0-124F-8214-D148B8AF329E}" presName="parentText" presStyleLbl="node1" presStyleIdx="1" presStyleCnt="2" custLinFactNeighborY="-740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868A4-2288-C449-9E50-1AF5BDD665B1}" type="pres">
      <dgm:prSet presAssocID="{57036F7A-4BE0-124F-8214-D148B8AF329E}" presName="childText" presStyleLbl="revTx" presStyleIdx="1" presStyleCnt="2" custLinFactNeighborY="-34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E99E-5490-B543-ABC5-0628BC2F9CD6}" type="presOf" srcId="{48E4087E-3E54-334D-9587-FDAF12B32ACB}" destId="{1FD3F031-6072-A242-8CCF-43EC51D6D199}" srcOrd="0" destOrd="2" presId="urn:microsoft.com/office/officeart/2005/8/layout/vList2"/>
    <dgm:cxn modelId="{5A080474-03BB-754C-895F-B960587364A2}" type="presOf" srcId="{74D01001-C068-0442-8C07-8F07B2F0F551}" destId="{1FD3F031-6072-A242-8CCF-43EC51D6D199}" srcOrd="0" destOrd="1" presId="urn:microsoft.com/office/officeart/2005/8/layout/vList2"/>
    <dgm:cxn modelId="{FD719C3D-1A64-2642-BD06-529367BA5F5D}" srcId="{3771972E-E573-A848-A48A-0DC77964CBC1}" destId="{BA325791-9DDE-934F-8ADB-1B3A8B9DC78E}" srcOrd="3" destOrd="0" parTransId="{4AA7C0E3-9553-A644-B696-63B3549ACEC1}" sibTransId="{B0DA9CF3-DAC3-1743-BA38-B931425272D6}"/>
    <dgm:cxn modelId="{E1870CED-1FBD-CD48-A720-14329A4D6838}" srcId="{3771972E-E573-A848-A48A-0DC77964CBC1}" destId="{74D01001-C068-0442-8C07-8F07B2F0F551}" srcOrd="1" destOrd="0" parTransId="{9D2DBC7A-2E60-B14B-9FDE-AD6598E8408B}" sibTransId="{462DA040-5915-114F-B813-6C2EE404BDE9}"/>
    <dgm:cxn modelId="{AB10EA52-D33A-B94B-BF0F-10EA41B2BC9E}" srcId="{57036F7A-4BE0-124F-8214-D148B8AF329E}" destId="{DF3C96CF-7C1E-3F43-8004-8A82438E9ABF}" srcOrd="0" destOrd="0" parTransId="{0DE53D88-0DBF-9747-950A-54188BEED818}" sibTransId="{DB8AA7DA-A1DE-AC44-9A20-D83A4DFAD43D}"/>
    <dgm:cxn modelId="{788CF4BB-A002-F04A-AB10-E4EC38B34B26}" srcId="{2BAE38C1-2893-B643-BBAE-06F6CBBD8F24}" destId="{57036F7A-4BE0-124F-8214-D148B8AF329E}" srcOrd="1" destOrd="0" parTransId="{B48E7595-CE45-644F-87F2-55004D74D20A}" sibTransId="{A9019841-9B5A-BC48-BB5F-9CE7E62B766C}"/>
    <dgm:cxn modelId="{896CADB7-5770-4341-9453-9D8C7D83092B}" srcId="{3771972E-E573-A848-A48A-0DC77964CBC1}" destId="{79613E2F-2FF2-1B44-862D-833877A8E4E4}" srcOrd="0" destOrd="0" parTransId="{05DFC686-E192-9A49-9CFA-2BFB3F44A1F4}" sibTransId="{E2411CBF-073B-AA4B-AA8F-11217A32164A}"/>
    <dgm:cxn modelId="{D37813A1-8574-2642-BB07-6CC205180465}" type="presOf" srcId="{3771972E-E573-A848-A48A-0DC77964CBC1}" destId="{635D67C1-C227-894D-8807-7883AC4D4168}" srcOrd="0" destOrd="0" presId="urn:microsoft.com/office/officeart/2005/8/layout/vList2"/>
    <dgm:cxn modelId="{11DA46AA-F8D7-B742-8A15-F39215D83C9A}" srcId="{2BAE38C1-2893-B643-BBAE-06F6CBBD8F24}" destId="{3771972E-E573-A848-A48A-0DC77964CBC1}" srcOrd="0" destOrd="0" parTransId="{00E07C86-517E-6B47-9B4F-3064ABAF2687}" sibTransId="{0BFA567D-6D55-6F44-BD96-CC48A767B048}"/>
    <dgm:cxn modelId="{D8BC5FA9-CEDA-A442-B373-2D24EF82665A}" type="presOf" srcId="{2BAE38C1-2893-B643-BBAE-06F6CBBD8F24}" destId="{E304E9F0-1BB0-504A-9808-3DFADF56A050}" srcOrd="0" destOrd="0" presId="urn:microsoft.com/office/officeart/2005/8/layout/vList2"/>
    <dgm:cxn modelId="{E6D9D6BD-06C1-9047-8ABF-9E524C3B522A}" type="presOf" srcId="{DF3C96CF-7C1E-3F43-8004-8A82438E9ABF}" destId="{931868A4-2288-C449-9E50-1AF5BDD665B1}" srcOrd="0" destOrd="0" presId="urn:microsoft.com/office/officeart/2005/8/layout/vList2"/>
    <dgm:cxn modelId="{D2FDFDDD-9F8E-5D45-9910-B6CBE50CE439}" type="presOf" srcId="{BA325791-9DDE-934F-8ADB-1B3A8B9DC78E}" destId="{1FD3F031-6072-A242-8CCF-43EC51D6D199}" srcOrd="0" destOrd="3" presId="urn:microsoft.com/office/officeart/2005/8/layout/vList2"/>
    <dgm:cxn modelId="{C40C749B-A763-A143-9EA0-99020916C236}" type="presOf" srcId="{79613E2F-2FF2-1B44-862D-833877A8E4E4}" destId="{1FD3F031-6072-A242-8CCF-43EC51D6D199}" srcOrd="0" destOrd="0" presId="urn:microsoft.com/office/officeart/2005/8/layout/vList2"/>
    <dgm:cxn modelId="{60A862CA-8595-A341-83D6-85EA15DE5645}" srcId="{3771972E-E573-A848-A48A-0DC77964CBC1}" destId="{48E4087E-3E54-334D-9587-FDAF12B32ACB}" srcOrd="2" destOrd="0" parTransId="{97552600-8ED0-394E-A2C2-6994D646802E}" sibTransId="{2F670208-2CB2-EB4E-872C-09E63C85F307}"/>
    <dgm:cxn modelId="{2F5EAC55-2153-1C4C-B06A-97E6D959A240}" type="presOf" srcId="{57036F7A-4BE0-124F-8214-D148B8AF329E}" destId="{E33FC982-6496-1246-BB3A-66B8849291CB}" srcOrd="0" destOrd="0" presId="urn:microsoft.com/office/officeart/2005/8/layout/vList2"/>
    <dgm:cxn modelId="{2F3D5387-98F5-8944-8280-9D9B06275C5B}" type="presParOf" srcId="{E304E9F0-1BB0-504A-9808-3DFADF56A050}" destId="{635D67C1-C227-894D-8807-7883AC4D4168}" srcOrd="0" destOrd="0" presId="urn:microsoft.com/office/officeart/2005/8/layout/vList2"/>
    <dgm:cxn modelId="{32C96B57-B76D-944A-9B67-BF79682B36E8}" type="presParOf" srcId="{E304E9F0-1BB0-504A-9808-3DFADF56A050}" destId="{1FD3F031-6072-A242-8CCF-43EC51D6D199}" srcOrd="1" destOrd="0" presId="urn:microsoft.com/office/officeart/2005/8/layout/vList2"/>
    <dgm:cxn modelId="{E0A646DF-BAE8-404E-96D3-D8C6BDD1F69D}" type="presParOf" srcId="{E304E9F0-1BB0-504A-9808-3DFADF56A050}" destId="{E33FC982-6496-1246-BB3A-66B8849291CB}" srcOrd="2" destOrd="0" presId="urn:microsoft.com/office/officeart/2005/8/layout/vList2"/>
    <dgm:cxn modelId="{2EDFF25E-6C9E-7343-9BDD-5B99EBAF9C98}" type="presParOf" srcId="{E304E9F0-1BB0-504A-9808-3DFADF56A050}" destId="{931868A4-2288-C449-9E50-1AF5BDD665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F03D-EA58-6F49-BA2F-BD8451B23BA8}">
      <dsp:nvSpPr>
        <dsp:cNvPr id="0" name=""/>
        <dsp:cNvSpPr/>
      </dsp:nvSpPr>
      <dsp:spPr>
        <a:xfrm>
          <a:off x="0" y="843719"/>
          <a:ext cx="8049486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TOLL ROADS</a:t>
          </a:r>
          <a:endParaRPr lang="en-US" sz="2800" kern="1200" dirty="0"/>
        </a:p>
      </dsp:txBody>
      <dsp:txXfrm>
        <a:off x="32784" y="876503"/>
        <a:ext cx="7983918" cy="606012"/>
      </dsp:txXfrm>
    </dsp:sp>
    <dsp:sp modelId="{DAE9A088-919A-E943-8A34-7B478E5110B4}">
      <dsp:nvSpPr>
        <dsp:cNvPr id="0" name=""/>
        <dsp:cNvSpPr/>
      </dsp:nvSpPr>
      <dsp:spPr>
        <a:xfrm>
          <a:off x="0" y="1515299"/>
          <a:ext cx="8049486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57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TPLEX </a:t>
          </a:r>
          <a:r>
            <a:rPr lang="en-US" sz="2200" kern="1200" dirty="0" err="1" smtClean="0"/>
            <a:t>Tarlac</a:t>
          </a:r>
          <a:r>
            <a:rPr lang="en-US" sz="2200" kern="1200" dirty="0" smtClean="0"/>
            <a:t>-La Union (ongoing)                                             </a:t>
          </a:r>
          <a:r>
            <a:rPr lang="en-US" sz="2200" kern="1200" dirty="0" smtClean="0">
              <a:solidFill>
                <a:srgbClr val="FF0000"/>
              </a:solidFill>
            </a:rPr>
            <a:t>$345M</a:t>
          </a:r>
          <a:endParaRPr lang="en-US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Daang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Hari</a:t>
          </a:r>
          <a:r>
            <a:rPr lang="en-US" sz="2200" kern="1200" dirty="0" smtClean="0"/>
            <a:t>- </a:t>
          </a:r>
          <a:r>
            <a:rPr lang="en-US" sz="2200" kern="1200" dirty="0" err="1" smtClean="0"/>
            <a:t>Slex</a:t>
          </a:r>
          <a:r>
            <a:rPr lang="en-US" sz="2200" kern="1200" dirty="0" smtClean="0"/>
            <a:t> Link (ongoing)                                                  </a:t>
          </a:r>
          <a:r>
            <a:rPr lang="en-US" sz="2200" kern="1200" dirty="0" smtClean="0">
              <a:solidFill>
                <a:srgbClr val="FF0000"/>
              </a:solidFill>
            </a:rPr>
            <a:t>$36M</a:t>
          </a:r>
          <a:endParaRPr lang="en-US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NAIA Expressway Phase 2                                                          </a:t>
          </a:r>
          <a:r>
            <a:rPr lang="en-US" sz="2200" kern="1200" dirty="0" smtClean="0">
              <a:solidFill>
                <a:srgbClr val="FF0000"/>
              </a:solidFill>
            </a:rPr>
            <a:t>$235M</a:t>
          </a:r>
          <a:endParaRPr lang="en-US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Cavite-Laguna (North-South) Expressway                              </a:t>
          </a:r>
          <a:r>
            <a:rPr lang="en-US" sz="2200" kern="1200" dirty="0" smtClean="0">
              <a:solidFill>
                <a:srgbClr val="FF0000"/>
              </a:solidFill>
            </a:rPr>
            <a:t>$233M</a:t>
          </a:r>
          <a:endParaRPr lang="en-US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NLEX-SLEX Connector                                                                 </a:t>
          </a:r>
          <a:r>
            <a:rPr lang="en-US" sz="2200" kern="1200" dirty="0" smtClean="0">
              <a:solidFill>
                <a:srgbClr val="FF0000"/>
              </a:solidFill>
            </a:rPr>
            <a:t>$477M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0" y="1515299"/>
        <a:ext cx="8049486" cy="1854720"/>
      </dsp:txXfrm>
    </dsp:sp>
    <dsp:sp modelId="{36D8C99E-410B-5B47-998C-51123E385F97}">
      <dsp:nvSpPr>
        <dsp:cNvPr id="0" name=""/>
        <dsp:cNvSpPr/>
      </dsp:nvSpPr>
      <dsp:spPr>
        <a:xfrm>
          <a:off x="0" y="3370020"/>
          <a:ext cx="8049486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LIGHT RAIL</a:t>
          </a:r>
          <a:endParaRPr lang="en-US" sz="2800" kern="1200" dirty="0"/>
        </a:p>
      </dsp:txBody>
      <dsp:txXfrm>
        <a:off x="32784" y="3402804"/>
        <a:ext cx="7983918" cy="606012"/>
      </dsp:txXfrm>
    </dsp:sp>
    <dsp:sp modelId="{865F9167-590E-1741-95C3-EB4D8CE39740}">
      <dsp:nvSpPr>
        <dsp:cNvPr id="0" name=""/>
        <dsp:cNvSpPr/>
      </dsp:nvSpPr>
      <dsp:spPr>
        <a:xfrm>
          <a:off x="0" y="4041600"/>
          <a:ext cx="8049486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57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LRT 1 South Extension                                                                  </a:t>
          </a:r>
          <a:r>
            <a:rPr lang="en-US" sz="2200" kern="1200" dirty="0" smtClean="0">
              <a:solidFill>
                <a:srgbClr val="FF0000"/>
              </a:solidFill>
            </a:rPr>
            <a:t>$1.5B</a:t>
          </a:r>
          <a:endParaRPr lang="en-US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LRT Line 2 Phase 2                                                                       </a:t>
          </a:r>
          <a:r>
            <a:rPr lang="en-US" sz="2200" kern="1200" dirty="0" smtClean="0">
              <a:solidFill>
                <a:srgbClr val="FF0000"/>
              </a:solidFill>
            </a:rPr>
            <a:t>$251M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0" y="4041600"/>
        <a:ext cx="8049486" cy="753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D67C1-C227-894D-8807-7883AC4D4168}">
      <dsp:nvSpPr>
        <dsp:cNvPr id="0" name=""/>
        <dsp:cNvSpPr/>
      </dsp:nvSpPr>
      <dsp:spPr>
        <a:xfrm>
          <a:off x="0" y="331569"/>
          <a:ext cx="8153400" cy="6949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AIRPORTS</a:t>
          </a:r>
          <a:endParaRPr lang="en-US" sz="2900" kern="1200" dirty="0"/>
        </a:p>
      </dsp:txBody>
      <dsp:txXfrm>
        <a:off x="33926" y="365495"/>
        <a:ext cx="8085548" cy="627118"/>
      </dsp:txXfrm>
    </dsp:sp>
    <dsp:sp modelId="{1FD3F031-6072-A242-8CCF-43EC51D6D199}">
      <dsp:nvSpPr>
        <dsp:cNvPr id="0" name=""/>
        <dsp:cNvSpPr/>
      </dsp:nvSpPr>
      <dsp:spPr>
        <a:xfrm>
          <a:off x="0" y="1015573"/>
          <a:ext cx="8153400" cy="201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Bohol Airport                                                                            </a:t>
          </a:r>
          <a:r>
            <a:rPr lang="en-US" sz="2300" kern="1200" dirty="0" smtClean="0">
              <a:solidFill>
                <a:srgbClr val="FF0000"/>
              </a:solidFill>
            </a:rPr>
            <a:t>$169M</a:t>
          </a:r>
          <a:endParaRPr lang="en-US" sz="2300" kern="1200" dirty="0">
            <a:solidFill>
              <a:srgbClr val="FF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Puerto </a:t>
          </a:r>
          <a:r>
            <a:rPr lang="en-US" sz="2300" kern="1200" dirty="0" err="1" smtClean="0"/>
            <a:t>Princessa</a:t>
          </a:r>
          <a:r>
            <a:rPr lang="en-US" sz="2300" kern="1200" dirty="0" smtClean="0"/>
            <a:t>                                                                        </a:t>
          </a:r>
          <a:r>
            <a:rPr lang="en-US" sz="2300" kern="1200" dirty="0" smtClean="0">
              <a:solidFill>
                <a:srgbClr val="FF0000"/>
              </a:solidFill>
            </a:rPr>
            <a:t>$98M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Legaspi</a:t>
          </a:r>
          <a:r>
            <a:rPr lang="en-US" sz="2300" kern="1200" dirty="0" smtClean="0"/>
            <a:t> Airport                                                                           </a:t>
          </a:r>
          <a:r>
            <a:rPr lang="en-US" sz="2300" kern="1200" dirty="0" smtClean="0">
              <a:solidFill>
                <a:srgbClr val="FF0000"/>
              </a:solidFill>
            </a:rPr>
            <a:t>$71M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O&amp;M </a:t>
          </a:r>
          <a:r>
            <a:rPr lang="en-US" sz="2300" kern="1200" dirty="0" err="1" smtClean="0"/>
            <a:t>Laguindingan</a:t>
          </a:r>
          <a:r>
            <a:rPr lang="en-US" sz="2300" kern="1200" dirty="0" smtClean="0"/>
            <a:t> Airport                                                      </a:t>
          </a:r>
          <a:r>
            <a:rPr lang="en-US" sz="2300" kern="1200" dirty="0" smtClean="0">
              <a:solidFill>
                <a:srgbClr val="FF0000"/>
              </a:solidFill>
            </a:rPr>
            <a:t>$33M</a:t>
          </a:r>
        </a:p>
      </dsp:txBody>
      <dsp:txXfrm>
        <a:off x="0" y="1015573"/>
        <a:ext cx="8153400" cy="2019473"/>
      </dsp:txXfrm>
    </dsp:sp>
    <dsp:sp modelId="{E33FC982-6496-1246-BB3A-66B8849291CB}">
      <dsp:nvSpPr>
        <dsp:cNvPr id="0" name=""/>
        <dsp:cNvSpPr/>
      </dsp:nvSpPr>
      <dsp:spPr>
        <a:xfrm>
          <a:off x="0" y="2666997"/>
          <a:ext cx="81534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EDUCATION</a:t>
          </a:r>
          <a:endParaRPr lang="en-US" sz="2900" kern="1200" dirty="0"/>
        </a:p>
      </dsp:txBody>
      <dsp:txXfrm>
        <a:off x="35125" y="2702122"/>
        <a:ext cx="8083150" cy="649299"/>
      </dsp:txXfrm>
    </dsp:sp>
    <dsp:sp modelId="{931868A4-2288-C449-9E50-1AF5BDD665B1}">
      <dsp:nvSpPr>
        <dsp:cNvPr id="0" name=""/>
        <dsp:cNvSpPr/>
      </dsp:nvSpPr>
      <dsp:spPr>
        <a:xfrm>
          <a:off x="0" y="3505201"/>
          <a:ext cx="81534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School Infrastructure Projects                                              </a:t>
          </a:r>
          <a:r>
            <a:rPr lang="en-US" sz="2300" kern="1200" dirty="0" smtClean="0">
              <a:solidFill>
                <a:srgbClr val="FF0000"/>
              </a:solidFill>
            </a:rPr>
            <a:t>$233M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0" y="3505201"/>
        <a:ext cx="8153400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3A302B91-FB28-4A74-9B6F-DD71759DB647}" type="datetimeFigureOut">
              <a:rPr lang="en-PH" smtClean="0"/>
              <a:pPr/>
              <a:t>1/27/12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CEE744BA-E374-46EA-BD6C-19D928C789A2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7411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H" dirty="0" smtClean="0">
              <a:ea typeface="ＭＳ Ｐゴシック"/>
              <a:cs typeface="ＭＳ Ｐゴシック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CF849-FD2B-47D1-9A2D-DAEA58DA4C93}" type="slidenum">
              <a:rPr lang="en-PH" smtClean="0">
                <a:solidFill>
                  <a:prstClr val="black"/>
                </a:solidFill>
                <a:ea typeface="ＭＳ Ｐゴシック"/>
                <a:cs typeface="ＭＳ Ｐゴシック"/>
              </a:rPr>
              <a:pPr/>
              <a:t>1</a:t>
            </a:fld>
            <a:endParaRPr lang="en-PH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9038" y="701675"/>
            <a:ext cx="4676775" cy="3508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F47867-1517-4E20-BC9D-9D953A4878C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1675"/>
            <a:ext cx="4675187" cy="35067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86" y="4444671"/>
            <a:ext cx="5637695" cy="42109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5" tIns="44898" rIns="89795" bIns="4489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1675"/>
            <a:ext cx="4675187" cy="35067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86" y="4444671"/>
            <a:ext cx="5637695" cy="42109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5" tIns="44898" rIns="89795" bIns="4489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93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9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7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3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297E-5216-4F7A-8764-6A8D51ABECD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B8AF0F-3F84-4122-B669-87860C1C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9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D102-4268-4D5D-95C2-7F66EF19B42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6318-95DC-471D-984F-45A6F81F9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5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0B41-5AF5-4440-B1E8-EBD5EC3CFDFB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FA52-508E-43A6-9D5D-F92B26D9A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0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3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3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5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93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9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7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3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297E-5216-4F7A-8764-6A8D51ABECD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B8AF0F-3F84-4122-B669-87860C1C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2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5A79-C1EC-4B93-8C66-73DC9147AD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4786-B28B-4BA9-8C50-362ADC71A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8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1" y="237649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1" y="234157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7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395B-F2D9-426C-94D2-1203531792A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F7B8-B09C-42FA-B9E7-9AA798FD8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D39C-8564-442C-8614-16A3B3166D0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6580-28EC-4E62-8BB4-DA6440B6C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5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7890-5B3D-45EE-A786-DD76B228B2B9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FEB9-FC67-484B-96FE-56E6AA5EE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5A79-C1EC-4B93-8C66-73DC9147AD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4786-B28B-4BA9-8C50-362ADC71A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94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1A28-DB2C-46FF-8F5E-FFDC98E5A158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7662-31BE-411E-9A3C-308718982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2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A5AB-C9EC-495F-8F85-64E8757B4F33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088B-EBB5-46F4-A0AA-1764D0F9B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3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5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81C7-4DC6-46BB-B93D-8D1750A78A3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D8C9-A5BC-4809-A9A0-70D06106B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3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9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2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1BFA-78CB-40FE-BEC3-B2D71C75338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4BF5-FA23-491E-9D1C-4341779DB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19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D102-4268-4D5D-95C2-7F66EF19B42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6318-95DC-471D-984F-45A6F81F9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36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0B41-5AF5-4440-B1E8-EBD5EC3CFDFB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FA52-508E-43A6-9D5D-F92B26D9A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2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24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3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1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21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93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9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7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3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297E-5216-4F7A-8764-6A8D51ABECD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B8AF0F-3F84-4122-B669-87860C1C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1" y="237649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1" y="234157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7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395B-F2D9-426C-94D2-1203531792A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F7B8-B09C-42FA-B9E7-9AA798FD8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7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5A79-C1EC-4B93-8C66-73DC9147AD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4786-B28B-4BA9-8C50-362ADC71A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44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1" y="237649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1" y="234157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7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395B-F2D9-426C-94D2-1203531792A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F7B8-B09C-42FA-B9E7-9AA798FD8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56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D39C-8564-442C-8614-16A3B3166D0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6580-28EC-4E62-8BB4-DA6440B6C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98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7890-5B3D-45EE-A786-DD76B228B2B9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FEB9-FC67-484B-96FE-56E6AA5EE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77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1A28-DB2C-46FF-8F5E-FFDC98E5A158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7662-31BE-411E-9A3C-308718982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11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A5AB-C9EC-495F-8F85-64E8757B4F33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088B-EBB5-46F4-A0AA-1764D0F9B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99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5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81C7-4DC6-46BB-B93D-8D1750A78A3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D8C9-A5BC-4809-A9A0-70D06106B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66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3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9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2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1BFA-78CB-40FE-BEC3-B2D71C75338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4BF5-FA23-491E-9D1C-4341779DB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48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D102-4268-4D5D-95C2-7F66EF19B42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6318-95DC-471D-984F-45A6F81F9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31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0B41-5AF5-4440-B1E8-EBD5EC3CFDFB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FA52-508E-43A6-9D5D-F92B26D9A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D39C-8564-442C-8614-16A3B3166D0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6580-28EC-4E62-8BB4-DA6440B6C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84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98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3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87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46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3F2BD5B-DC91-468D-BE6C-54FF63694F4C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CADEEF4-3BA5-45FD-9663-C3AD5B51601D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963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A9B744AB-2885-4DFD-9453-5267C6CC8EC9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3611EB8-275B-45F2-AB33-5E90A187E527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184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A97628C6-B56A-4320-9EB4-6A8E9069E133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D0E4FD9F-FC7C-458C-AFBA-867B1036E6E8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113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2941A10-BB02-414E-8A94-E2C379B6334E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B245B56-C9E2-4452-9A73-0AD8043494BF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793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18E9D3-F48A-4AC6-A0B5-5007C63C562C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8B9F69D-B94E-4015-BC4F-97F82FA12A68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695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93A5C32A-A4E5-4D04-A7ED-B9F80B94177A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32DBB8C-8BC4-496C-AE72-3B29A10A5B93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819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8875D27D-FD18-4584-8CF9-222D06F60E36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F62B07A-B085-4ACF-9111-3DA115AC0115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7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7890-5B3D-45EE-A786-DD76B228B2B9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FEB9-FC67-484B-96FE-56E6AA5EE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6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020E6A1-E700-41C6-AA9D-AB2FC77C887A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E4E9D34-1696-4341-A7A9-0470DBE51158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648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DAF8CF52-00E3-4F17-81DA-9D8D2EDD70E4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A4D1D1C2-F093-4754-AD95-EBC956E8B4A9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851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7C8F9D6-9DEE-4908-8008-8E281D91B5F8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DAF71CE-F9A8-4491-AE98-73BE39619BCE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675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76F3410-F596-4627-A5FC-008E1B7CBE5C}" type="datetimeFigureOut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1/27/12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4A4B158-3597-49CA-A99F-7C501E135A84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44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3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1A28-DB2C-46FF-8F5E-FFDC98E5A158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7662-31BE-411E-9A3C-308718982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4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A5AB-C9EC-495F-8F85-64E8757B4F33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088B-EBB5-46F4-A0AA-1764D0F9B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5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81C7-4DC6-46BB-B93D-8D1750A78A3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D8C9-A5BC-4809-A9A0-70D06106B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3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9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2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1BFA-78CB-40FE-BEC3-B2D71C75338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4BF5-FA23-491E-9D1C-4341779DB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2.jpeg"/><Relationship Id="rId17" Type="http://schemas.microsoft.com/office/2007/relationships/hdphoto" Target="../media/hdphoto1.wdp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6" Type="http://schemas.openxmlformats.org/officeDocument/2006/relationships/image" Target="../media/image2.jpeg"/><Relationship Id="rId17" Type="http://schemas.microsoft.com/office/2007/relationships/hdphoto" Target="../media/hdphoto1.wdp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5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D1A8DE-641B-4FF0-9FC2-29223BFA86C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B4248A1-6ED5-489C-A332-D1BCF70E4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5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D1A8DE-641B-4FF0-9FC2-29223BFA86C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B4248A1-6ED5-489C-A332-D1BCF70E4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2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5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D1A8DE-641B-4FF0-9FC2-29223BFA86C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1/27/12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B4248A1-6ED5-489C-A332-D1BCF70E4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17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9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9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69" y="1828800"/>
            <a:ext cx="4639028" cy="135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4300">
              <a:schemeClr val="bg1">
                <a:alpha val="67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99768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0"/>
            <a:ext cx="5408076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Industry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55093"/>
            <a:ext cx="670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/>
              <a:t>Prospective Public-Private Partnership (PPP) List</a:t>
            </a:r>
            <a:endParaRPr lang="en-PH" sz="2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3807459"/>
              </p:ext>
            </p:extLst>
          </p:nvPr>
        </p:nvGraphicFramePr>
        <p:xfrm>
          <a:off x="332514" y="609600"/>
          <a:ext cx="8049486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36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7257" y="3137468"/>
            <a:ext cx="8049486" cy="1086750"/>
            <a:chOff x="0" y="3251753"/>
            <a:chExt cx="8049486" cy="1086750"/>
          </a:xfrm>
        </p:grpSpPr>
        <p:sp>
          <p:nvSpPr>
            <p:cNvPr id="5" name="Rectangle 4"/>
            <p:cNvSpPr/>
            <p:nvPr/>
          </p:nvSpPr>
          <p:spPr>
            <a:xfrm>
              <a:off x="0" y="3251753"/>
              <a:ext cx="8049486" cy="1086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0" y="3251753"/>
              <a:ext cx="8049486" cy="1086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571" tIns="26670" rIns="149352" bIns="2667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endParaRPr lang="en-US" sz="1600" kern="1200" dirty="0" smtClean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685800"/>
            <a:ext cx="670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/>
              <a:t>Prospective Public-Private Partnership (PPP) List</a:t>
            </a:r>
            <a:endParaRPr lang="en-PH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47069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Industry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89017112"/>
              </p:ext>
            </p:extLst>
          </p:nvPr>
        </p:nvGraphicFramePr>
        <p:xfrm>
          <a:off x="304800" y="9906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99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 txBox="1">
            <a:spLocks noChangeArrowheads="1"/>
          </p:cNvSpPr>
          <p:nvPr/>
        </p:nvSpPr>
        <p:spPr bwMode="auto">
          <a:xfrm>
            <a:off x="0" y="0"/>
            <a:ext cx="4081096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en-AU" sz="3200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1295400"/>
            <a:ext cx="8229600" cy="4653455"/>
            <a:chOff x="457200" y="1295400"/>
            <a:chExt cx="8229600" cy="465345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62"/>
            <a:stretch/>
          </p:blipFill>
          <p:spPr bwMode="auto">
            <a:xfrm>
              <a:off x="457200" y="1295400"/>
              <a:ext cx="8229600" cy="46534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5" name="Rectangle 4"/>
            <p:cNvSpPr/>
            <p:nvPr/>
          </p:nvSpPr>
          <p:spPr bwMode="auto">
            <a:xfrm>
              <a:off x="7372234" y="3048000"/>
              <a:ext cx="190500" cy="699448"/>
            </a:xfrm>
            <a:prstGeom prst="rect">
              <a:avLst/>
            </a:prstGeom>
            <a:solidFill>
              <a:srgbClr val="944B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SzTx/>
                <a:buFont typeface="Wingdings" pitchFamily="2" charset="2"/>
                <a:buNone/>
                <a:tabLst/>
              </a:pPr>
              <a:endParaRPr kumimoji="0" lang="en-PH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372234" y="2291402"/>
              <a:ext cx="190500" cy="775648"/>
            </a:xfrm>
            <a:prstGeom prst="rect">
              <a:avLst/>
            </a:prstGeom>
            <a:solidFill>
              <a:srgbClr val="CC33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3366FF"/>
                </a:buClr>
                <a:buSzTx/>
                <a:buFont typeface="Wingdings" pitchFamily="2" charset="2"/>
                <a:buNone/>
                <a:tabLst/>
              </a:pPr>
              <a:endParaRPr kumimoji="0" lang="en-PH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7326214" y="515668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endParaRPr lang="en-PH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65277"/>
            <a:ext cx="209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600" b="1" i="1" dirty="0" smtClean="0"/>
              <a:t>Source:  BSP</a:t>
            </a:r>
            <a:endParaRPr lang="en-PH" sz="1600" b="1" i="1" dirty="0"/>
          </a:p>
        </p:txBody>
      </p:sp>
      <p:sp>
        <p:nvSpPr>
          <p:cNvPr id="8" name="Rectangle 7"/>
          <p:cNvSpPr/>
          <p:nvPr/>
        </p:nvSpPr>
        <p:spPr>
          <a:xfrm>
            <a:off x="533400" y="6858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OFW REMITTANCES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 txBox="1">
            <a:spLocks noChangeArrowheads="1"/>
          </p:cNvSpPr>
          <p:nvPr/>
        </p:nvSpPr>
        <p:spPr bwMode="auto">
          <a:xfrm>
            <a:off x="990" y="16490"/>
            <a:ext cx="4081096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en-AU" sz="3200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9668069"/>
              </p:ext>
            </p:extLst>
          </p:nvPr>
        </p:nvGraphicFramePr>
        <p:xfrm>
          <a:off x="609600" y="19050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115556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 smtClean="0"/>
              <a:t>Issued Licenses to Sell</a:t>
            </a:r>
            <a:endParaRPr lang="en-PH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6300" y="6096000"/>
            <a:ext cx="209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600" b="1" i="1" dirty="0" smtClean="0"/>
              <a:t>Source:  HLURB</a:t>
            </a:r>
            <a:endParaRPr lang="en-PH" sz="1600" b="1" i="1" dirty="0"/>
          </a:p>
        </p:txBody>
      </p:sp>
      <p:sp>
        <p:nvSpPr>
          <p:cNvPr id="6" name="Oval 5"/>
          <p:cNvSpPr/>
          <p:nvPr/>
        </p:nvSpPr>
        <p:spPr bwMode="auto">
          <a:xfrm>
            <a:off x="6103960" y="1685610"/>
            <a:ext cx="1295400" cy="4579667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3366FF"/>
              </a:buClr>
              <a:buSzTx/>
              <a:buFont typeface="Wingdings" pitchFamily="2" charset="2"/>
              <a:buNone/>
              <a:tabLst/>
            </a:pPr>
            <a:endParaRPr kumimoji="0" lang="en-PH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0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398"/>
            <a:ext cx="8382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dirty="0" smtClean="0"/>
              <a:t>BIR: Increased Threshold for VAT Exemption in 2012</a:t>
            </a:r>
          </a:p>
          <a:p>
            <a:endParaRPr lang="fil-PH" sz="2400" dirty="0" smtClean="0"/>
          </a:p>
          <a:p>
            <a:r>
              <a:rPr lang="fil-PH" sz="2400" b="1" dirty="0" smtClean="0"/>
              <a:t>Not subjected to VAT</a:t>
            </a:r>
          </a:p>
          <a:p>
            <a:endParaRPr lang="fil-PH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Sale of a residential lot which is not more than USD46 thousand per unit  from USD35 thousand</a:t>
            </a:r>
          </a:p>
          <a:p>
            <a:pPr marL="285750" indent="-285750">
              <a:buFont typeface="Arial" pitchFamily="34" charset="0"/>
              <a:buChar char="•"/>
            </a:pPr>
            <a:endParaRPr lang="fil-PH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Sale of a residential house and lot which is not more than USD74 thousand from USD58 thousand</a:t>
            </a:r>
          </a:p>
          <a:p>
            <a:pPr marL="285750" indent="-285750">
              <a:buFont typeface="Arial" pitchFamily="34" charset="0"/>
              <a:buChar char="•"/>
            </a:pPr>
            <a:endParaRPr lang="fil-PH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Lease of residentuial units which is not more than USD296.00</a:t>
            </a:r>
            <a:endParaRPr lang="en-US" sz="2400" dirty="0"/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 bwMode="auto">
          <a:xfrm>
            <a:off x="990" y="16490"/>
            <a:ext cx="4081096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en-AU" sz="3200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1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 txBox="1">
            <a:spLocks noChangeArrowheads="1"/>
          </p:cNvSpPr>
          <p:nvPr/>
        </p:nvSpPr>
        <p:spPr bwMode="auto">
          <a:xfrm>
            <a:off x="0" y="0"/>
            <a:ext cx="4081096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b="1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en-AU" sz="3200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255" y="186255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Foreign Ownership limitation on owning real properties</a:t>
            </a:r>
            <a:endParaRPr lang="en-P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3255" y="2536686"/>
            <a:ext cx="3962400" cy="5232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9000">
                <a:srgbClr val="85C2FF"/>
              </a:gs>
              <a:gs pos="51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PH" sz="2800" b="1" dirty="0" smtClean="0"/>
              <a:t>Entry Points</a:t>
            </a:r>
            <a:endParaRPr lang="en-PH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4637" y="3280966"/>
            <a:ext cx="503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PH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REIT – currently under discussion</a:t>
            </a:r>
          </a:p>
          <a:p>
            <a:pPr marL="342900" indent="-342900">
              <a:buBlip>
                <a:blip r:embed="rId2"/>
              </a:buBlip>
            </a:pPr>
            <a:r>
              <a:rPr lang="en-PH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Listed real estate companies</a:t>
            </a:r>
            <a:endParaRPr lang="en-PH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3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3"/>
          <a:stretch/>
        </p:blipFill>
        <p:spPr bwMode="auto">
          <a:xfrm>
            <a:off x="0" y="990600"/>
            <a:ext cx="9144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322" y="6553200"/>
            <a:ext cx="3670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DOE, Investment Opportunities Report by </a:t>
            </a:r>
            <a:r>
              <a:rPr lang="en-PH" sz="1050" b="1" i="1" dirty="0" err="1" smtClean="0"/>
              <a:t>Usec</a:t>
            </a:r>
            <a:r>
              <a:rPr lang="en-PH" sz="1050" b="1" i="1" dirty="0" smtClean="0"/>
              <a:t>. </a:t>
            </a:r>
            <a:r>
              <a:rPr lang="en-PH" sz="1050" b="1" i="1" dirty="0" err="1" smtClean="0"/>
              <a:t>Asirit</a:t>
            </a:r>
            <a:endParaRPr lang="en-PH" sz="1050" b="1" i="1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-13644"/>
            <a:ext cx="3178419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1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2"/>
          <a:stretch/>
        </p:blipFill>
        <p:spPr bwMode="auto">
          <a:xfrm>
            <a:off x="0" y="914403"/>
            <a:ext cx="9144000" cy="59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" y="6586744"/>
            <a:ext cx="3670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DOE, Investment Opportunities Report by </a:t>
            </a:r>
            <a:r>
              <a:rPr lang="en-PH" sz="1050" b="1" i="1" dirty="0" err="1" smtClean="0"/>
              <a:t>Usec</a:t>
            </a:r>
            <a:r>
              <a:rPr lang="en-PH" sz="1050" b="1" i="1" dirty="0" smtClean="0"/>
              <a:t>. </a:t>
            </a:r>
            <a:r>
              <a:rPr lang="en-PH" sz="1050" b="1" i="1" dirty="0" err="1" smtClean="0"/>
              <a:t>Asirit</a:t>
            </a:r>
            <a:endParaRPr lang="en-PH" sz="1050" b="1" i="1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-13644"/>
            <a:ext cx="3178419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32752"/>
          <a:stretch/>
        </p:blipFill>
        <p:spPr bwMode="auto">
          <a:xfrm>
            <a:off x="0" y="1295400"/>
            <a:ext cx="9144000" cy="381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2" y="6680158"/>
            <a:ext cx="3670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DOE, Investment Opportunities Report by </a:t>
            </a:r>
            <a:r>
              <a:rPr lang="en-PH" sz="1050" b="1" i="1" dirty="0" err="1" smtClean="0"/>
              <a:t>Usec</a:t>
            </a:r>
            <a:r>
              <a:rPr lang="en-PH" sz="1050" b="1" i="1" dirty="0" smtClean="0"/>
              <a:t>. </a:t>
            </a:r>
            <a:r>
              <a:rPr lang="en-PH" sz="1050" b="1" i="1" dirty="0" err="1" smtClean="0"/>
              <a:t>Asirit</a:t>
            </a:r>
            <a:endParaRPr lang="en-PH" sz="105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30592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>
                <a:solidFill>
                  <a:srgbClr val="FF0000"/>
                </a:solidFill>
              </a:rPr>
              <a:t>TOTAL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992" y="53015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b="1" dirty="0" smtClean="0">
                <a:solidFill>
                  <a:srgbClr val="FF0000"/>
                </a:solidFill>
              </a:rPr>
              <a:t>5,438.0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3256" y="53059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b="1" dirty="0" smtClean="0">
                <a:solidFill>
                  <a:srgbClr val="FF0000"/>
                </a:solidFill>
              </a:rPr>
              <a:t>838.0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7553" y="53059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b="1" dirty="0" smtClean="0">
                <a:solidFill>
                  <a:srgbClr val="FF0000"/>
                </a:solidFill>
              </a:rPr>
              <a:t>5,116.0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9502" y="53059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b="1" dirty="0" smtClean="0">
                <a:solidFill>
                  <a:srgbClr val="FF0000"/>
                </a:solidFill>
              </a:rPr>
              <a:t>2,428.8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549" y="53171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b="1" dirty="0" smtClean="0">
                <a:solidFill>
                  <a:srgbClr val="FF0000"/>
                </a:solidFill>
              </a:rPr>
              <a:t>80.0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192" y="53015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b="1" dirty="0" smtClean="0">
                <a:solidFill>
                  <a:srgbClr val="FF0000"/>
                </a:solidFill>
              </a:rPr>
              <a:t>9,510.8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2240" y="53015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b="1" dirty="0" smtClean="0">
                <a:solidFill>
                  <a:srgbClr val="FF0000"/>
                </a:solidFill>
              </a:rPr>
              <a:t>14,878.8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-13644"/>
            <a:ext cx="3178419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5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27299"/>
            <a:ext cx="3178419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21" y="6206024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DOE, 2010 Power </a:t>
            </a:r>
            <a:r>
              <a:rPr lang="en-PH" sz="1050" b="1" i="1" dirty="0" err="1" smtClean="0"/>
              <a:t>Situationer</a:t>
            </a:r>
            <a:r>
              <a:rPr lang="en-PH" sz="1050" b="1" i="1" dirty="0" smtClean="0"/>
              <a:t> Report</a:t>
            </a:r>
            <a:endParaRPr lang="en-PH" sz="1050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33400" y="1746913"/>
            <a:ext cx="7924800" cy="4038949"/>
            <a:chOff x="533400" y="1746913"/>
            <a:chExt cx="7924800" cy="40389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57" b="56088"/>
            <a:stretch/>
          </p:blipFill>
          <p:spPr bwMode="auto">
            <a:xfrm>
              <a:off x="533400" y="1746913"/>
              <a:ext cx="7924800" cy="1756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9"/>
            <a:stretch/>
          </p:blipFill>
          <p:spPr bwMode="auto">
            <a:xfrm>
              <a:off x="533400" y="3457700"/>
              <a:ext cx="7924800" cy="232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664271" y="1219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 smtClean="0">
                <a:solidFill>
                  <a:srgbClr val="FF0000"/>
                </a:solidFill>
              </a:rPr>
              <a:t>Installed and Dependable Capacity, Philippines</a:t>
            </a:r>
            <a:endParaRPr lang="en-PH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The Philippine Economy: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2011 and Beyond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42" name="Content Placeholder 6"/>
          <p:cNvSpPr>
            <a:spLocks noGrp="1"/>
          </p:cNvSpPr>
          <p:nvPr>
            <p:ph idx="1"/>
          </p:nvPr>
        </p:nvSpPr>
        <p:spPr>
          <a:xfrm>
            <a:off x="2133600" y="1676400"/>
            <a:ext cx="6553200" cy="48006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70C0"/>
                </a:solidFill>
              </a:rPr>
              <a:t>Three Growth Sectors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Business Process Outsourcing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Tourism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Mining</a:t>
            </a:r>
          </a:p>
          <a:p>
            <a:pPr eaLnBrk="1" hangingPunct="1"/>
            <a:r>
              <a:rPr lang="en-US" sz="2000" b="1" dirty="0" smtClean="0">
                <a:solidFill>
                  <a:srgbClr val="0070C0"/>
                </a:solidFill>
              </a:rPr>
              <a:t>Hard Infrastructure Support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Transport and Telecommunications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Utilities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Power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Facilities</a:t>
            </a:r>
          </a:p>
          <a:p>
            <a:pPr eaLnBrk="1" hangingPunct="1"/>
            <a:r>
              <a:rPr lang="en-US" sz="2000" b="1" dirty="0" smtClean="0">
                <a:solidFill>
                  <a:srgbClr val="0070C0"/>
                </a:solidFill>
              </a:rPr>
              <a:t>Soft Infrastructure Support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Education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Governance</a:t>
            </a:r>
          </a:p>
          <a:p>
            <a:pPr lvl="1" eaLnBrk="1" hangingPunct="1"/>
            <a:r>
              <a:rPr lang="en-US" sz="2000" b="1" dirty="0" smtClean="0">
                <a:solidFill>
                  <a:srgbClr val="0070C0"/>
                </a:solidFill>
              </a:rPr>
              <a:t>Finance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29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178419" cy="65509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DOE, 2010 Power </a:t>
            </a:r>
            <a:r>
              <a:rPr lang="en-PH" sz="1050" b="1" i="1" dirty="0" err="1" smtClean="0"/>
              <a:t>Situationer</a:t>
            </a:r>
            <a:r>
              <a:rPr lang="en-PH" sz="1050" b="1" i="1" dirty="0" smtClean="0"/>
              <a:t> Report</a:t>
            </a:r>
            <a:endParaRPr lang="en-PH" sz="1050" b="1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4693586"/>
              </p:ext>
            </p:extLst>
          </p:nvPr>
        </p:nvGraphicFramePr>
        <p:xfrm>
          <a:off x="150694" y="1752600"/>
          <a:ext cx="4127879" cy="306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51464830"/>
              </p:ext>
            </p:extLst>
          </p:nvPr>
        </p:nvGraphicFramePr>
        <p:xfrm>
          <a:off x="4953000" y="1752600"/>
          <a:ext cx="3886200" cy="306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99831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b="1" dirty="0" smtClean="0"/>
              <a:t>Installed capacity = 16,359 MW</a:t>
            </a:r>
            <a:endParaRPr lang="en-PH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953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b="1" dirty="0" smtClean="0"/>
              <a:t>Dependable capacity = 13,902 MW</a:t>
            </a:r>
            <a:endParaRPr lang="en-PH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838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 smtClean="0">
                <a:solidFill>
                  <a:srgbClr val="FF0000"/>
                </a:solidFill>
              </a:rPr>
              <a:t>Installed and Dependable Capacities in MW, Total Philippines</a:t>
            </a:r>
            <a:endParaRPr lang="en-PH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22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25021"/>
            <a:ext cx="3178419" cy="65509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1"/>
          <a:stretch/>
        </p:blipFill>
        <p:spPr bwMode="auto">
          <a:xfrm>
            <a:off x="722197" y="1225897"/>
            <a:ext cx="7642326" cy="471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321" y="6299284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DOE, 2010 Power </a:t>
            </a:r>
            <a:r>
              <a:rPr lang="en-PH" sz="1050" b="1" i="1" dirty="0" err="1" smtClean="0"/>
              <a:t>Situationer</a:t>
            </a:r>
            <a:r>
              <a:rPr lang="en-PH" sz="1050" b="1" i="1" dirty="0" smtClean="0"/>
              <a:t> Report</a:t>
            </a:r>
            <a:endParaRPr lang="en-PH" sz="105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764232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 smtClean="0">
                <a:solidFill>
                  <a:srgbClr val="FF0000"/>
                </a:solidFill>
              </a:rPr>
              <a:t>Gross Generation by Plant Type, in </a:t>
            </a:r>
            <a:r>
              <a:rPr lang="en-PH" sz="2400" b="1" dirty="0" err="1" smtClean="0">
                <a:solidFill>
                  <a:srgbClr val="FF0000"/>
                </a:solidFill>
              </a:rPr>
              <a:t>GWhr</a:t>
            </a:r>
            <a:endParaRPr lang="en-PH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93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13648" y="0"/>
            <a:ext cx="3178419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05687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DOE, 2010 Power </a:t>
            </a:r>
            <a:r>
              <a:rPr lang="en-PH" sz="1050" b="1" i="1" dirty="0" err="1" smtClean="0"/>
              <a:t>Situationer</a:t>
            </a:r>
            <a:r>
              <a:rPr lang="en-PH" sz="1050" b="1" i="1" dirty="0" smtClean="0"/>
              <a:t> Report</a:t>
            </a:r>
            <a:endParaRPr lang="en-PH" sz="1050" b="1" i="1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1404209"/>
              </p:ext>
            </p:extLst>
          </p:nvPr>
        </p:nvGraphicFramePr>
        <p:xfrm>
          <a:off x="1428206" y="1126451"/>
          <a:ext cx="6192054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9633" y="653019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 smtClean="0">
                <a:solidFill>
                  <a:srgbClr val="FF0000"/>
                </a:solidFill>
              </a:rPr>
              <a:t>2010 Gross Power Generation, Philippines</a:t>
            </a:r>
            <a:endParaRPr lang="en-PH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4266" y="5492241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 smtClean="0">
                <a:solidFill>
                  <a:srgbClr val="FF0000"/>
                </a:solidFill>
              </a:rPr>
              <a:t>Total Generation = 67,743 </a:t>
            </a:r>
            <a:r>
              <a:rPr lang="en-PH" sz="2000" b="1" dirty="0" err="1" smtClean="0">
                <a:solidFill>
                  <a:srgbClr val="FF0000"/>
                </a:solidFill>
              </a:rPr>
              <a:t>Gwh</a:t>
            </a:r>
            <a:r>
              <a:rPr lang="en-PH" sz="2000" b="1" dirty="0" smtClean="0">
                <a:solidFill>
                  <a:srgbClr val="FF0000"/>
                </a:solidFill>
              </a:rPr>
              <a:t> </a:t>
            </a:r>
            <a:endParaRPr lang="en-PH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8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0"/>
            <a:ext cx="3178419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21" y="6299284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DOE, 2010 Power </a:t>
            </a:r>
            <a:r>
              <a:rPr lang="en-PH" sz="1050" b="1" i="1" dirty="0" err="1" smtClean="0"/>
              <a:t>Situationer</a:t>
            </a:r>
            <a:r>
              <a:rPr lang="en-PH" sz="1050" b="1" i="1" dirty="0" smtClean="0"/>
              <a:t> Report</a:t>
            </a:r>
            <a:endParaRPr lang="en-PH" sz="1050" b="1" i="1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38820420"/>
              </p:ext>
            </p:extLst>
          </p:nvPr>
        </p:nvGraphicFramePr>
        <p:xfrm>
          <a:off x="1676400" y="2286000"/>
          <a:ext cx="584237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1143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 smtClean="0">
                <a:solidFill>
                  <a:srgbClr val="FF0000"/>
                </a:solidFill>
              </a:rPr>
              <a:t>Generation by Ownership, in </a:t>
            </a:r>
            <a:r>
              <a:rPr lang="en-PH" sz="2400" b="1" dirty="0" err="1" smtClean="0">
                <a:solidFill>
                  <a:srgbClr val="FF0000"/>
                </a:solidFill>
              </a:rPr>
              <a:t>GWhr</a:t>
            </a:r>
            <a:endParaRPr lang="en-PH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PH" sz="2400" b="1" dirty="0" smtClean="0">
                <a:solidFill>
                  <a:srgbClr val="FF0000"/>
                </a:solidFill>
              </a:rPr>
              <a:t>Total Philippines</a:t>
            </a:r>
            <a:endParaRPr lang="en-PH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8900" y="463408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solidFill>
                  <a:srgbClr val="2929FF"/>
                </a:solidFill>
              </a:rPr>
              <a:t>48,442 </a:t>
            </a:r>
            <a:r>
              <a:rPr lang="en-PH" b="1" dirty="0" err="1" smtClean="0">
                <a:solidFill>
                  <a:srgbClr val="2929FF"/>
                </a:solidFill>
              </a:rPr>
              <a:t>GWh</a:t>
            </a:r>
            <a:endParaRPr lang="en-PH" b="1" dirty="0">
              <a:solidFill>
                <a:srgbClr val="2929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6992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solidFill>
                  <a:srgbClr val="2929FF"/>
                </a:solidFill>
              </a:rPr>
              <a:t>19,786 </a:t>
            </a:r>
            <a:r>
              <a:rPr lang="en-PH" b="1" dirty="0" err="1" smtClean="0">
                <a:solidFill>
                  <a:srgbClr val="2929FF"/>
                </a:solidFill>
              </a:rPr>
              <a:t>GWh</a:t>
            </a:r>
            <a:endParaRPr lang="en-PH" b="1" dirty="0">
              <a:solidFill>
                <a:srgbClr val="292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0"/>
            <a:ext cx="3178419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37122947"/>
              </p:ext>
            </p:extLst>
          </p:nvPr>
        </p:nvGraphicFramePr>
        <p:xfrm>
          <a:off x="114300" y="728576"/>
          <a:ext cx="4343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14917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solidFill>
                  <a:srgbClr val="FF0000"/>
                </a:solidFill>
              </a:rPr>
              <a:t>2011-2020</a:t>
            </a:r>
            <a:endParaRPr lang="en-PH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71843403"/>
              </p:ext>
            </p:extLst>
          </p:nvPr>
        </p:nvGraphicFramePr>
        <p:xfrm>
          <a:off x="4571999" y="3048000"/>
          <a:ext cx="4389493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81800" y="407086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solidFill>
                  <a:srgbClr val="FF0000"/>
                </a:solidFill>
              </a:rPr>
              <a:t>2021-2030</a:t>
            </a:r>
            <a:endParaRPr lang="en-PH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7929" y="3048000"/>
            <a:ext cx="59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 smtClean="0"/>
              <a:t>MW</a:t>
            </a:r>
            <a:endParaRPr lang="en-PH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59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 smtClean="0"/>
              <a:t>MW</a:t>
            </a:r>
            <a:endParaRPr lang="en-PH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15319" y="924565"/>
            <a:ext cx="3771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 dirty="0" smtClean="0">
                <a:solidFill>
                  <a:srgbClr val="FF0000"/>
                </a:solidFill>
              </a:rPr>
              <a:t>Supply-Demand Outlook</a:t>
            </a:r>
            <a:endParaRPr lang="en-PH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474" y="4724400"/>
            <a:ext cx="384072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000" b="1" dirty="0" smtClean="0">
                <a:solidFill>
                  <a:schemeClr val="tx1"/>
                </a:solidFill>
              </a:rPr>
              <a:t>The Philippines needs a total additional capacity of 14,100 MW onwards to 2030</a:t>
            </a:r>
            <a:endParaRPr lang="en-PH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840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b="1" i="1" dirty="0"/>
              <a:t>Source: DOE, </a:t>
            </a:r>
            <a:r>
              <a:rPr lang="en-PH" sz="1000" b="1" i="1" dirty="0" smtClean="0"/>
              <a:t>2011 Power Demand and Supply outlook</a:t>
            </a:r>
            <a:endParaRPr lang="en-PH" sz="1000" b="1" i="1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429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09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PH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Mabuhay!</a:t>
            </a:r>
            <a:endParaRPr lang="en-PH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24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88724416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35203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latin typeface="Calibri" pitchFamily="34" charset="0"/>
                <a:cs typeface="Calibri" pitchFamily="34" charset="0"/>
              </a:rPr>
              <a:t>Construction Output (in billion USD) and share to total GDP (%)</a:t>
            </a:r>
            <a:endParaRPr lang="en-PH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351496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100" b="1" i="1" dirty="0" smtClean="0">
                <a:latin typeface="Calibri" pitchFamily="34" charset="0"/>
                <a:cs typeface="Calibri" pitchFamily="34" charset="0"/>
              </a:rPr>
              <a:t>Source:  NSCB</a:t>
            </a:r>
            <a:endParaRPr lang="en-PH" sz="11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25730"/>
            <a:ext cx="5408076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AU" sz="3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Industry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3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5" y="1528465"/>
            <a:ext cx="8780776" cy="395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25730"/>
            <a:ext cx="5408076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AU" sz="3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Industry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86814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/>
              <a:t>Employment in the Construction Industry (in Thousand) </a:t>
            </a:r>
            <a:endParaRPr lang="en-PH" sz="2400" b="1" dirty="0"/>
          </a:p>
        </p:txBody>
      </p:sp>
    </p:spTree>
    <p:extLst>
      <p:ext uri="{BB962C8B-B14F-4D97-AF65-F5344CB8AC3E}">
        <p14:creationId xmlns:p14="http://schemas.microsoft.com/office/powerpoint/2010/main" val="244565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02878533"/>
              </p:ext>
            </p:extLst>
          </p:nvPr>
        </p:nvGraphicFramePr>
        <p:xfrm>
          <a:off x="381000" y="1752600"/>
          <a:ext cx="3962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99553300"/>
              </p:ext>
            </p:extLst>
          </p:nvPr>
        </p:nvGraphicFramePr>
        <p:xfrm>
          <a:off x="4648200" y="1752600"/>
          <a:ext cx="396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5343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/>
              <a:t>Total licensed contractors = 3,325</a:t>
            </a:r>
            <a:endParaRPr lang="en-PH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97524" y="81890"/>
            <a:ext cx="5408076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Industry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248400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PCA Industry Report</a:t>
            </a:r>
            <a:endParaRPr lang="en-PH" sz="105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25557" y="214724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 smtClean="0">
                <a:solidFill>
                  <a:srgbClr val="2929FF"/>
                </a:solidFill>
              </a:rPr>
              <a:t>213</a:t>
            </a:r>
            <a:endParaRPr lang="en-PH" sz="1400" b="1" dirty="0">
              <a:solidFill>
                <a:srgbClr val="292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667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 smtClean="0">
                <a:solidFill>
                  <a:srgbClr val="2929FF"/>
                </a:solidFill>
              </a:rPr>
              <a:t>1,895</a:t>
            </a:r>
            <a:endParaRPr lang="en-PH" sz="1400" b="1" dirty="0">
              <a:solidFill>
                <a:srgbClr val="292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819316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 smtClean="0">
                <a:solidFill>
                  <a:srgbClr val="2929FF"/>
                </a:solidFill>
              </a:rPr>
              <a:t>1,217</a:t>
            </a:r>
            <a:endParaRPr lang="en-PH" sz="1400" b="1" dirty="0">
              <a:solidFill>
                <a:srgbClr val="2929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312552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 smtClean="0">
                <a:solidFill>
                  <a:srgbClr val="2929FF"/>
                </a:solidFill>
              </a:rPr>
              <a:t>1,992</a:t>
            </a:r>
            <a:endParaRPr lang="en-PH" sz="1400" b="1" dirty="0">
              <a:solidFill>
                <a:srgbClr val="2929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2672" y="210264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 smtClean="0">
                <a:solidFill>
                  <a:srgbClr val="2929FF"/>
                </a:solidFill>
              </a:rPr>
              <a:t>163</a:t>
            </a:r>
            <a:endParaRPr lang="en-PH" sz="1400" b="1" dirty="0">
              <a:solidFill>
                <a:srgbClr val="2929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1110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 smtClean="0">
                <a:solidFill>
                  <a:srgbClr val="2929FF"/>
                </a:solidFill>
              </a:rPr>
              <a:t>126</a:t>
            </a:r>
            <a:endParaRPr lang="en-PH" sz="1400" b="1" dirty="0">
              <a:solidFill>
                <a:srgbClr val="2929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1364" y="282088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 smtClean="0">
                <a:solidFill>
                  <a:srgbClr val="2929FF"/>
                </a:solidFill>
              </a:rPr>
              <a:t>1,044</a:t>
            </a:r>
            <a:endParaRPr lang="en-PH" sz="1400" b="1" dirty="0">
              <a:solidFill>
                <a:srgbClr val="292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2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04009665"/>
              </p:ext>
            </p:extLst>
          </p:nvPr>
        </p:nvGraphicFramePr>
        <p:xfrm>
          <a:off x="1143000" y="1447800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97524" y="81890"/>
            <a:ext cx="5408076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Industry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b="1" i="1" dirty="0" smtClean="0"/>
              <a:t>Source: PCA Industry Report</a:t>
            </a:r>
            <a:endParaRPr lang="en-PH" sz="1050" b="1" i="1" dirty="0"/>
          </a:p>
        </p:txBody>
      </p:sp>
    </p:spTree>
    <p:extLst>
      <p:ext uri="{BB962C8B-B14F-4D97-AF65-F5344CB8AC3E}">
        <p14:creationId xmlns:p14="http://schemas.microsoft.com/office/powerpoint/2010/main" val="259941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297524" y="81890"/>
            <a:ext cx="5408076" cy="6550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Industry</a:t>
            </a:r>
            <a:endParaRPr lang="en-A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98894"/>
            <a:ext cx="3962400" cy="5232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9000">
                <a:srgbClr val="85C2FF"/>
              </a:gs>
              <a:gs pos="51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PH" sz="2800" b="1" dirty="0" smtClean="0"/>
              <a:t>Prospects</a:t>
            </a:r>
            <a:endParaRPr lang="en-PH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7524" y="2667000"/>
            <a:ext cx="5032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PH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Tourism – hotels, airports </a:t>
            </a:r>
          </a:p>
          <a:p>
            <a:pPr marL="342900" indent="-342900">
              <a:buBlip>
                <a:blip r:embed="rId2"/>
              </a:buBlip>
            </a:pPr>
            <a:r>
              <a:rPr lang="en-PH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BPO – buildings </a:t>
            </a:r>
          </a:p>
          <a:p>
            <a:pPr marL="342900" indent="-342900">
              <a:buBlip>
                <a:blip r:embed="rId2"/>
              </a:buBlip>
            </a:pPr>
            <a:r>
              <a:rPr lang="en-PH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Mining – office sites, mine development</a:t>
            </a:r>
          </a:p>
          <a:p>
            <a:pPr marL="342900" indent="-342900">
              <a:buBlip>
                <a:blip r:embed="rId2"/>
              </a:buBlip>
            </a:pPr>
            <a:r>
              <a:rPr lang="en-PH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Power – power plants</a:t>
            </a:r>
          </a:p>
          <a:p>
            <a:pPr marL="342900" indent="-342900">
              <a:buBlip>
                <a:blip r:embed="rId2"/>
              </a:buBlip>
            </a:pPr>
            <a:r>
              <a:rPr lang="en-PH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PPP / Infrastructure – PPP list</a:t>
            </a:r>
            <a:endParaRPr lang="en-PH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4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2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66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Tarlac</a:t>
            </a:r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b="1" dirty="0" err="1">
                <a:solidFill>
                  <a:srgbClr val="FF0000"/>
                </a:solidFill>
              </a:rPr>
              <a:t>Pangasinan</a:t>
            </a:r>
            <a:r>
              <a:rPr lang="en-US" sz="2400" b="1" dirty="0">
                <a:solidFill>
                  <a:srgbClr val="FF0000"/>
                </a:solidFill>
              </a:rPr>
              <a:t>-La Union Expressway (TPLEX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88 </a:t>
            </a:r>
            <a:r>
              <a:rPr lang="en-US" b="1" dirty="0"/>
              <a:t>km initially two-lane </a:t>
            </a:r>
            <a:r>
              <a:rPr lang="en-US" b="1" dirty="0" smtClean="0"/>
              <a:t>road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5-year </a:t>
            </a:r>
            <a:r>
              <a:rPr lang="en-US" b="1" dirty="0" smtClean="0"/>
              <a:t>construction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BTO with 30-year </a:t>
            </a:r>
            <a:r>
              <a:rPr lang="en-US" b="1" dirty="0" smtClean="0"/>
              <a:t>concession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$345M </a:t>
            </a:r>
            <a:r>
              <a:rPr lang="en-US" b="1" dirty="0"/>
              <a:t>– project cost with </a:t>
            </a:r>
            <a:r>
              <a:rPr lang="en-US" b="1" dirty="0" smtClean="0"/>
              <a:t>$84M </a:t>
            </a:r>
            <a:r>
              <a:rPr lang="en-US" b="1" dirty="0"/>
              <a:t>government </a:t>
            </a:r>
            <a:r>
              <a:rPr lang="en-US" b="1" dirty="0" smtClean="0"/>
              <a:t>subsidy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Construction </a:t>
            </a:r>
            <a:r>
              <a:rPr lang="en-US" b="1" dirty="0"/>
              <a:t>started in 2Q 2010; </a:t>
            </a:r>
            <a:r>
              <a:rPr lang="en-US" b="1" dirty="0" smtClean="0"/>
              <a:t>$43M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86" y="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Road</a:t>
            </a:r>
            <a:endParaRPr lang="en-AU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"/>
            <a:ext cx="411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1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637</Words>
  <Application>Microsoft Macintosh PowerPoint</Application>
  <PresentationFormat>On-screen Show (4:3)</PresentationFormat>
  <Paragraphs>164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Equity</vt:lpstr>
      <vt:lpstr>1_Equity</vt:lpstr>
      <vt:lpstr>2_Equity</vt:lpstr>
      <vt:lpstr>1_Office Theme</vt:lpstr>
      <vt:lpstr>PowerPoint Presentation</vt:lpstr>
      <vt:lpstr>The Philippine Economy:  2011 and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</vt:lpstr>
      <vt:lpstr>Energy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Louie M Banta</dc:creator>
  <cp:lastModifiedBy>NA NA</cp:lastModifiedBy>
  <cp:revision>246</cp:revision>
  <cp:lastPrinted>2012-01-12T02:28:37Z</cp:lastPrinted>
  <dcterms:created xsi:type="dcterms:W3CDTF">2012-01-09T08:23:27Z</dcterms:created>
  <dcterms:modified xsi:type="dcterms:W3CDTF">2012-01-27T13:35:17Z</dcterms:modified>
</cp:coreProperties>
</file>